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Radley" charset="1" panose="00000500000000000000"/>
      <p:regular r:id="rId14"/>
    </p:embeddedFont>
    <p:embeddedFont>
      <p:font typeface="Radley Italics" charset="1" panose="00000500000000000000"/>
      <p:regular r:id="rId15"/>
    </p:embeddedFont>
    <p:embeddedFont>
      <p:font typeface="Klima" charset="1" panose="02010503040200000003"/>
      <p:regular r:id="rId16"/>
    </p:embeddedFont>
    <p:embeddedFont>
      <p:font typeface="Klima Bold" charset="1" panose="02010503040200000003"/>
      <p:regular r:id="rId17"/>
    </p:embeddedFont>
    <p:embeddedFont>
      <p:font typeface="Klima Italics" charset="1" panose="02010503040200000003"/>
      <p:regular r:id="rId18"/>
    </p:embeddedFont>
    <p:embeddedFont>
      <p:font typeface="Klima Bold Italics" charset="1" panose="0201050304020000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 Id="rId6" Target="../media/image113.png" Type="http://schemas.openxmlformats.org/officeDocument/2006/relationships/image"/><Relationship Id="rId7" Target="../media/image1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29.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24" Target="../media/image51.png" Type="http://schemas.openxmlformats.org/officeDocument/2006/relationships/image"/><Relationship Id="rId25" Target="../media/image52.svg" Type="http://schemas.openxmlformats.org/officeDocument/2006/relationships/image"/><Relationship Id="rId26" Target="../media/image53.png" Type="http://schemas.openxmlformats.org/officeDocument/2006/relationships/image"/><Relationship Id="rId27" Target="../media/image54.svg" Type="http://schemas.openxmlformats.org/officeDocument/2006/relationships/image"/><Relationship Id="rId28" Target="../media/image55.png" Type="http://schemas.openxmlformats.org/officeDocument/2006/relationships/image"/><Relationship Id="rId29" Target="../media/image56.svg" Type="http://schemas.openxmlformats.org/officeDocument/2006/relationships/image"/><Relationship Id="rId3" Target="../media/image30.svg" Type="http://schemas.openxmlformats.org/officeDocument/2006/relationships/image"/><Relationship Id="rId30" Target="../media/image57.png" Type="http://schemas.openxmlformats.org/officeDocument/2006/relationships/image"/><Relationship Id="rId31" Target="../media/image58.svg" Type="http://schemas.openxmlformats.org/officeDocument/2006/relationships/image"/><Relationship Id="rId32" Target="../media/image59.png" Type="http://schemas.openxmlformats.org/officeDocument/2006/relationships/image"/><Relationship Id="rId33" Target="../media/image60.svg" Type="http://schemas.openxmlformats.org/officeDocument/2006/relationships/image"/><Relationship Id="rId34" Target="../media/image61.png" Type="http://schemas.openxmlformats.org/officeDocument/2006/relationships/image"/><Relationship Id="rId35" Target="../media/image62.png" Type="http://schemas.openxmlformats.org/officeDocument/2006/relationships/image"/><Relationship Id="rId36" Target="../media/image63.png" Type="http://schemas.openxmlformats.org/officeDocument/2006/relationships/image"/><Relationship Id="rId37" Target="../media/image64.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65.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png" Type="http://schemas.openxmlformats.org/officeDocument/2006/relationships/image"/><Relationship Id="rId23" Target="../media/image86.svg" Type="http://schemas.openxmlformats.org/officeDocument/2006/relationships/image"/><Relationship Id="rId24" Target="../media/image87.png" Type="http://schemas.openxmlformats.org/officeDocument/2006/relationships/image"/><Relationship Id="rId25" Target="../media/image88.svg" Type="http://schemas.openxmlformats.org/officeDocument/2006/relationships/image"/><Relationship Id="rId26" Target="../media/image15.png" Type="http://schemas.openxmlformats.org/officeDocument/2006/relationships/image"/><Relationship Id="rId27" Target="../media/image16.svg" Type="http://schemas.openxmlformats.org/officeDocument/2006/relationships/image"/><Relationship Id="rId28" Target="../media/image89.png" Type="http://schemas.openxmlformats.org/officeDocument/2006/relationships/image"/><Relationship Id="rId29" Target="../media/image90.svg" Type="http://schemas.openxmlformats.org/officeDocument/2006/relationships/image"/><Relationship Id="rId3" Target="../media/image66.svg" Type="http://schemas.openxmlformats.org/officeDocument/2006/relationships/image"/><Relationship Id="rId30" Target="../media/image91.png" Type="http://schemas.openxmlformats.org/officeDocument/2006/relationships/image"/><Relationship Id="rId31" Target="../media/image92.svg" Type="http://schemas.openxmlformats.org/officeDocument/2006/relationships/image"/><Relationship Id="rId32" Target="../media/image93.png" Type="http://schemas.openxmlformats.org/officeDocument/2006/relationships/image"/><Relationship Id="rId33" Target="../media/image94.svg" Type="http://schemas.openxmlformats.org/officeDocument/2006/relationships/image"/><Relationship Id="rId34" Target="../media/image95.png" Type="http://schemas.openxmlformats.org/officeDocument/2006/relationships/image"/><Relationship Id="rId35" Target="../media/image96.png" Type="http://schemas.openxmlformats.org/officeDocument/2006/relationships/image"/><Relationship Id="rId36" Target="../media/image97.png" Type="http://schemas.openxmlformats.org/officeDocument/2006/relationships/image"/><Relationship Id="rId37" Target="../media/image98.png" Type="http://schemas.openxmlformats.org/officeDocument/2006/relationships/image"/><Relationship Id="rId38" Target="../media/image99.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65.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png" Type="http://schemas.openxmlformats.org/officeDocument/2006/relationships/image"/><Relationship Id="rId23" Target="../media/image86.svg" Type="http://schemas.openxmlformats.org/officeDocument/2006/relationships/image"/><Relationship Id="rId24" Target="../media/image87.png" Type="http://schemas.openxmlformats.org/officeDocument/2006/relationships/image"/><Relationship Id="rId25" Target="../media/image88.svg" Type="http://schemas.openxmlformats.org/officeDocument/2006/relationships/image"/><Relationship Id="rId26" Target="../media/image15.png" Type="http://schemas.openxmlformats.org/officeDocument/2006/relationships/image"/><Relationship Id="rId27" Target="../media/image16.svg" Type="http://schemas.openxmlformats.org/officeDocument/2006/relationships/image"/><Relationship Id="rId28" Target="../media/image89.png" Type="http://schemas.openxmlformats.org/officeDocument/2006/relationships/image"/><Relationship Id="rId29" Target="../media/image90.svg" Type="http://schemas.openxmlformats.org/officeDocument/2006/relationships/image"/><Relationship Id="rId3" Target="../media/image66.svg" Type="http://schemas.openxmlformats.org/officeDocument/2006/relationships/image"/><Relationship Id="rId30" Target="../media/image91.png" Type="http://schemas.openxmlformats.org/officeDocument/2006/relationships/image"/><Relationship Id="rId31" Target="../media/image92.svg" Type="http://schemas.openxmlformats.org/officeDocument/2006/relationships/image"/><Relationship Id="rId32" Target="../media/image93.png" Type="http://schemas.openxmlformats.org/officeDocument/2006/relationships/image"/><Relationship Id="rId33" Target="../media/image94.svg" Type="http://schemas.openxmlformats.org/officeDocument/2006/relationships/image"/><Relationship Id="rId34" Target="../media/image100.png" Type="http://schemas.openxmlformats.org/officeDocument/2006/relationships/image"/><Relationship Id="rId35" Target="../media/image101.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media/image98.png" Type="http://schemas.openxmlformats.org/officeDocument/2006/relationships/image"/><Relationship Id="rId8" Target="../media/image9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1089896">
            <a:off x="-1750151" y="-1926169"/>
            <a:ext cx="7624581" cy="10203211"/>
          </a:xfrm>
          <a:custGeom>
            <a:avLst/>
            <a:gdLst/>
            <a:ahLst/>
            <a:cxnLst/>
            <a:rect r="r" b="b" t="t" l="l"/>
            <a:pathLst>
              <a:path h="10203211" w="7624581">
                <a:moveTo>
                  <a:pt x="0" y="0"/>
                </a:moveTo>
                <a:lnTo>
                  <a:pt x="7624582" y="0"/>
                </a:lnTo>
                <a:lnTo>
                  <a:pt x="7624582" y="10203212"/>
                </a:lnTo>
                <a:lnTo>
                  <a:pt x="0" y="1020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55831">
            <a:off x="372219" y="5042450"/>
            <a:ext cx="6203256" cy="7990142"/>
          </a:xfrm>
          <a:custGeom>
            <a:avLst/>
            <a:gdLst/>
            <a:ahLst/>
            <a:cxnLst/>
            <a:rect r="r" b="b" t="t" l="l"/>
            <a:pathLst>
              <a:path h="7990142" w="6203256">
                <a:moveTo>
                  <a:pt x="0" y="0"/>
                </a:moveTo>
                <a:lnTo>
                  <a:pt x="6203256" y="0"/>
                </a:lnTo>
                <a:lnTo>
                  <a:pt x="6203256" y="7990142"/>
                </a:lnTo>
                <a:lnTo>
                  <a:pt x="0" y="7990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979699">
            <a:off x="6025923" y="-3920077"/>
            <a:ext cx="16352915" cy="10703726"/>
          </a:xfrm>
          <a:custGeom>
            <a:avLst/>
            <a:gdLst/>
            <a:ahLst/>
            <a:cxnLst/>
            <a:rect r="r" b="b" t="t" l="l"/>
            <a:pathLst>
              <a:path h="10703726" w="16352915">
                <a:moveTo>
                  <a:pt x="0" y="0"/>
                </a:moveTo>
                <a:lnTo>
                  <a:pt x="16352915" y="0"/>
                </a:lnTo>
                <a:lnTo>
                  <a:pt x="16352915" y="10703726"/>
                </a:lnTo>
                <a:lnTo>
                  <a:pt x="0" y="10703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23685">
            <a:off x="12553453" y="2887264"/>
            <a:ext cx="8340132" cy="9438421"/>
          </a:xfrm>
          <a:custGeom>
            <a:avLst/>
            <a:gdLst/>
            <a:ahLst/>
            <a:cxnLst/>
            <a:rect r="r" b="b" t="t" l="l"/>
            <a:pathLst>
              <a:path h="9438421" w="8340132">
                <a:moveTo>
                  <a:pt x="0" y="0"/>
                </a:moveTo>
                <a:lnTo>
                  <a:pt x="8340132" y="0"/>
                </a:lnTo>
                <a:lnTo>
                  <a:pt x="8340132" y="9438421"/>
                </a:lnTo>
                <a:lnTo>
                  <a:pt x="0" y="9438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3512726" y="3653233"/>
            <a:ext cx="11262548" cy="2980533"/>
            <a:chOff x="0" y="0"/>
            <a:chExt cx="15016731" cy="3974044"/>
          </a:xfrm>
        </p:grpSpPr>
        <p:sp>
          <p:nvSpPr>
            <p:cNvPr name="TextBox 7" id="7"/>
            <p:cNvSpPr txBox="true"/>
            <p:nvPr/>
          </p:nvSpPr>
          <p:spPr>
            <a:xfrm rot="0">
              <a:off x="0" y="114300"/>
              <a:ext cx="15016731" cy="2116666"/>
            </a:xfrm>
            <a:prstGeom prst="rect">
              <a:avLst/>
            </a:prstGeom>
          </p:spPr>
          <p:txBody>
            <a:bodyPr anchor="t" rtlCol="false" tIns="0" lIns="0" bIns="0" rIns="0">
              <a:spAutoFit/>
            </a:bodyPr>
            <a:lstStyle/>
            <a:p>
              <a:pPr algn="ctr">
                <a:lnSpc>
                  <a:spcPts val="12099"/>
                </a:lnSpc>
              </a:pPr>
              <a:r>
                <a:rPr lang="en-US" sz="10999" spc="-219">
                  <a:solidFill>
                    <a:srgbClr val="FFFFFF"/>
                  </a:solidFill>
                  <a:latin typeface="Radley Italics"/>
                </a:rPr>
                <a:t>Fin Flow</a:t>
              </a:r>
            </a:p>
          </p:txBody>
        </p:sp>
        <p:sp>
          <p:nvSpPr>
            <p:cNvPr name="TextBox 8" id="8"/>
            <p:cNvSpPr txBox="true"/>
            <p:nvPr/>
          </p:nvSpPr>
          <p:spPr>
            <a:xfrm rot="0">
              <a:off x="0" y="2444329"/>
              <a:ext cx="15016731" cy="1529715"/>
            </a:xfrm>
            <a:prstGeom prst="rect">
              <a:avLst/>
            </a:prstGeom>
          </p:spPr>
          <p:txBody>
            <a:bodyPr anchor="t" rtlCol="false" tIns="0" lIns="0" bIns="0" rIns="0">
              <a:spAutoFit/>
            </a:bodyPr>
            <a:lstStyle/>
            <a:p>
              <a:pPr algn="ctr">
                <a:lnSpc>
                  <a:spcPts val="3960"/>
                </a:lnSpc>
              </a:pPr>
              <a:r>
                <a:rPr lang="en-US" sz="3300" spc="9">
                  <a:solidFill>
                    <a:srgbClr val="45625D"/>
                  </a:solidFill>
                  <a:latin typeface="Klima Bold"/>
                </a:rPr>
                <a:t>Understanding Social Behaviour in Fish - Tracking, Position Analysing, Mirror Biting Tests</a:t>
              </a:r>
            </a:p>
          </p:txBody>
        </p:sp>
      </p:grpSp>
      <p:sp>
        <p:nvSpPr>
          <p:cNvPr name="TextBox 9" id="9"/>
          <p:cNvSpPr txBox="true"/>
          <p:nvPr/>
        </p:nvSpPr>
        <p:spPr>
          <a:xfrm rot="0">
            <a:off x="0" y="8695573"/>
            <a:ext cx="6435870" cy="622935"/>
          </a:xfrm>
          <a:prstGeom prst="rect">
            <a:avLst/>
          </a:prstGeom>
        </p:spPr>
        <p:txBody>
          <a:bodyPr anchor="t" rtlCol="false" tIns="0" lIns="0" bIns="0" rIns="0">
            <a:spAutoFit/>
          </a:bodyPr>
          <a:lstStyle/>
          <a:p>
            <a:pPr algn="ctr">
              <a:lnSpc>
                <a:spcPts val="4140"/>
              </a:lnSpc>
            </a:pPr>
            <a:r>
              <a:rPr lang="en-US" sz="3000" spc="294">
                <a:solidFill>
                  <a:srgbClr val="FFFAEB"/>
                </a:solidFill>
                <a:latin typeface="Klima Bold"/>
              </a:rPr>
              <a:t>Siddharth Sarwate (582)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3D2D5"/>
        </a:solidFill>
      </p:bgPr>
    </p:bg>
    <p:spTree>
      <p:nvGrpSpPr>
        <p:cNvPr id="1" name=""/>
        <p:cNvGrpSpPr/>
        <p:nvPr/>
      </p:nvGrpSpPr>
      <p:grpSpPr>
        <a:xfrm>
          <a:off x="0" y="0"/>
          <a:ext cx="0" cy="0"/>
          <a:chOff x="0" y="0"/>
          <a:chExt cx="0" cy="0"/>
        </a:xfrm>
      </p:grpSpPr>
      <p:sp>
        <p:nvSpPr>
          <p:cNvPr name="Freeform 2" id="2"/>
          <p:cNvSpPr/>
          <p:nvPr/>
        </p:nvSpPr>
        <p:spPr>
          <a:xfrm flipH="false" flipV="false" rot="0">
            <a:off x="1882739" y="1028700"/>
            <a:ext cx="5612115" cy="5468214"/>
          </a:xfrm>
          <a:custGeom>
            <a:avLst/>
            <a:gdLst/>
            <a:ahLst/>
            <a:cxnLst/>
            <a:rect r="r" b="b" t="t" l="l"/>
            <a:pathLst>
              <a:path h="5468214" w="5612115">
                <a:moveTo>
                  <a:pt x="0" y="0"/>
                </a:moveTo>
                <a:lnTo>
                  <a:pt x="5612114" y="0"/>
                </a:lnTo>
                <a:lnTo>
                  <a:pt x="5612114" y="5468214"/>
                </a:lnTo>
                <a:lnTo>
                  <a:pt x="0" y="5468214"/>
                </a:lnTo>
                <a:lnTo>
                  <a:pt x="0" y="0"/>
                </a:lnTo>
                <a:close/>
              </a:path>
            </a:pathLst>
          </a:custGeom>
          <a:blipFill>
            <a:blip r:embed="rId2"/>
            <a:stretch>
              <a:fillRect l="0" t="0" r="0" b="0"/>
            </a:stretch>
          </a:blipFill>
        </p:spPr>
      </p:sp>
      <p:sp>
        <p:nvSpPr>
          <p:cNvPr name="Freeform 3" id="3"/>
          <p:cNvSpPr/>
          <p:nvPr/>
        </p:nvSpPr>
        <p:spPr>
          <a:xfrm flipH="false" flipV="false" rot="0">
            <a:off x="8909349" y="1028700"/>
            <a:ext cx="7183733" cy="5468214"/>
          </a:xfrm>
          <a:custGeom>
            <a:avLst/>
            <a:gdLst/>
            <a:ahLst/>
            <a:cxnLst/>
            <a:rect r="r" b="b" t="t" l="l"/>
            <a:pathLst>
              <a:path h="5468214" w="7183733">
                <a:moveTo>
                  <a:pt x="0" y="0"/>
                </a:moveTo>
                <a:lnTo>
                  <a:pt x="7183733" y="0"/>
                </a:lnTo>
                <a:lnTo>
                  <a:pt x="7183733" y="5468214"/>
                </a:lnTo>
                <a:lnTo>
                  <a:pt x="0" y="5468214"/>
                </a:lnTo>
                <a:lnTo>
                  <a:pt x="0" y="0"/>
                </a:lnTo>
                <a:close/>
              </a:path>
            </a:pathLst>
          </a:custGeom>
          <a:blipFill>
            <a:blip r:embed="rId3"/>
            <a:stretch>
              <a:fillRect l="0" t="0" r="0" b="0"/>
            </a:stretch>
          </a:blipFill>
        </p:spPr>
      </p:sp>
      <p:sp>
        <p:nvSpPr>
          <p:cNvPr name="Freeform 4" id="4"/>
          <p:cNvSpPr/>
          <p:nvPr/>
        </p:nvSpPr>
        <p:spPr>
          <a:xfrm flipH="false" flipV="false" rot="0">
            <a:off x="4755372" y="6692842"/>
            <a:ext cx="7745843" cy="3302491"/>
          </a:xfrm>
          <a:custGeom>
            <a:avLst/>
            <a:gdLst/>
            <a:ahLst/>
            <a:cxnLst/>
            <a:rect r="r" b="b" t="t" l="l"/>
            <a:pathLst>
              <a:path h="3302491" w="7745843">
                <a:moveTo>
                  <a:pt x="0" y="0"/>
                </a:moveTo>
                <a:lnTo>
                  <a:pt x="7745844" y="0"/>
                </a:lnTo>
                <a:lnTo>
                  <a:pt x="7745844" y="3302492"/>
                </a:lnTo>
                <a:lnTo>
                  <a:pt x="0" y="3302492"/>
                </a:lnTo>
                <a:lnTo>
                  <a:pt x="0" y="0"/>
                </a:lnTo>
                <a:close/>
              </a:path>
            </a:pathLst>
          </a:custGeom>
          <a:blipFill>
            <a:blip r:embed="rId4"/>
            <a:stretch>
              <a:fillRect l="0" t="0" r="0" b="0"/>
            </a:stretch>
          </a:blipFill>
        </p:spPr>
      </p:sp>
      <p:sp>
        <p:nvSpPr>
          <p:cNvPr name="TextBox 5" id="5"/>
          <p:cNvSpPr txBox="true"/>
          <p:nvPr/>
        </p:nvSpPr>
        <p:spPr>
          <a:xfrm rot="0">
            <a:off x="1343007" y="9525"/>
            <a:ext cx="12303693" cy="1047750"/>
          </a:xfrm>
          <a:prstGeom prst="rect">
            <a:avLst/>
          </a:prstGeom>
        </p:spPr>
        <p:txBody>
          <a:bodyPr anchor="t" rtlCol="false" tIns="0" lIns="0" bIns="0" rIns="0">
            <a:spAutoFit/>
          </a:bodyPr>
          <a:lstStyle/>
          <a:p>
            <a:pPr>
              <a:lnSpc>
                <a:spcPts val="8399"/>
              </a:lnSpc>
            </a:pPr>
            <a:r>
              <a:rPr lang="en-US" sz="6999">
                <a:solidFill>
                  <a:srgbClr val="45625D"/>
                </a:solidFill>
                <a:latin typeface="Radley Italics"/>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7755239" y="6047768"/>
            <a:ext cx="5941731" cy="8169880"/>
          </a:xfrm>
          <a:custGeom>
            <a:avLst/>
            <a:gdLst/>
            <a:ahLst/>
            <a:cxnLst/>
            <a:rect r="r" b="b" t="t" l="l"/>
            <a:pathLst>
              <a:path h="8169880" w="5941731">
                <a:moveTo>
                  <a:pt x="0" y="0"/>
                </a:moveTo>
                <a:lnTo>
                  <a:pt x="5941731" y="0"/>
                </a:lnTo>
                <a:lnTo>
                  <a:pt x="5941731" y="8169880"/>
                </a:lnTo>
                <a:lnTo>
                  <a:pt x="0" y="8169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76571">
            <a:off x="13058402" y="5849168"/>
            <a:ext cx="7511067" cy="7319877"/>
          </a:xfrm>
          <a:custGeom>
            <a:avLst/>
            <a:gdLst/>
            <a:ahLst/>
            <a:cxnLst/>
            <a:rect r="r" b="b" t="t" l="l"/>
            <a:pathLst>
              <a:path h="7319877" w="7511067">
                <a:moveTo>
                  <a:pt x="0" y="0"/>
                </a:moveTo>
                <a:lnTo>
                  <a:pt x="7511067" y="0"/>
                </a:lnTo>
                <a:lnTo>
                  <a:pt x="7511067" y="7319876"/>
                </a:lnTo>
                <a:lnTo>
                  <a:pt x="0" y="73198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36379">
            <a:off x="-3338365" y="-4181171"/>
            <a:ext cx="8734131" cy="9665537"/>
          </a:xfrm>
          <a:custGeom>
            <a:avLst/>
            <a:gdLst/>
            <a:ahLst/>
            <a:cxnLst/>
            <a:rect r="r" b="b" t="t" l="l"/>
            <a:pathLst>
              <a:path h="9665537" w="8734131">
                <a:moveTo>
                  <a:pt x="0" y="0"/>
                </a:moveTo>
                <a:lnTo>
                  <a:pt x="8734130" y="0"/>
                </a:lnTo>
                <a:lnTo>
                  <a:pt x="8734130" y="9665537"/>
                </a:lnTo>
                <a:lnTo>
                  <a:pt x="0" y="96655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184897"/>
            <a:ext cx="14407825" cy="5227320"/>
          </a:xfrm>
          <a:prstGeom prst="rect">
            <a:avLst/>
          </a:prstGeom>
        </p:spPr>
        <p:txBody>
          <a:bodyPr anchor="t" rtlCol="false" tIns="0" lIns="0" bIns="0" rIns="0">
            <a:spAutoFit/>
          </a:bodyPr>
          <a:lstStyle/>
          <a:p>
            <a:pPr marL="647700" indent="-323850" lvl="1">
              <a:lnSpc>
                <a:spcPts val="4140"/>
              </a:lnSpc>
              <a:buFont typeface="Arial"/>
              <a:buChar char="•"/>
            </a:pPr>
            <a:r>
              <a:rPr lang="en-US" sz="3000" spc="30">
                <a:solidFill>
                  <a:srgbClr val="45625D"/>
                </a:solidFill>
                <a:latin typeface="DM Sans Bold"/>
              </a:rPr>
              <a:t>Despite lot of short comings and the disadvantages of the object tracking over the object detection it is certainly an innovative way to track an object and see its behaviour, unlike in object detection, it has to have prior knowledge about an object which is not the scenario in object tracking up to 75-80% accuracy and success rate. </a:t>
            </a:r>
          </a:p>
          <a:p>
            <a:pPr>
              <a:lnSpc>
                <a:spcPts val="4140"/>
              </a:lnSpc>
            </a:pPr>
          </a:p>
          <a:p>
            <a:pPr marL="647700" indent="-323850" lvl="1">
              <a:lnSpc>
                <a:spcPts val="4140"/>
              </a:lnSpc>
              <a:buFont typeface="Arial"/>
              <a:buChar char="•"/>
            </a:pPr>
            <a:r>
              <a:rPr lang="en-US" sz="3000" spc="30">
                <a:solidFill>
                  <a:srgbClr val="45625D"/>
                </a:solidFill>
                <a:latin typeface="DM Sans Bold"/>
              </a:rPr>
              <a:t>Multiple fish, hybrid or dyed fish can be tracked without training a model. Scientific research can be done based on this by noticing the behaviour and generated data from the tracking such as biting test, predator avoidance, anxiety of a fish.</a:t>
            </a:r>
          </a:p>
        </p:txBody>
      </p:sp>
      <p:sp>
        <p:nvSpPr>
          <p:cNvPr name="TextBox 6" id="6"/>
          <p:cNvSpPr txBox="true"/>
          <p:nvPr/>
        </p:nvSpPr>
        <p:spPr>
          <a:xfrm rot="0">
            <a:off x="-1348728" y="509587"/>
            <a:ext cx="10085442" cy="1047750"/>
          </a:xfrm>
          <a:prstGeom prst="rect">
            <a:avLst/>
          </a:prstGeom>
        </p:spPr>
        <p:txBody>
          <a:bodyPr anchor="t" rtlCol="false" tIns="0" lIns="0" bIns="0" rIns="0">
            <a:spAutoFit/>
          </a:bodyPr>
          <a:lstStyle/>
          <a:p>
            <a:pPr algn="ctr">
              <a:lnSpc>
                <a:spcPts val="8399"/>
              </a:lnSpc>
            </a:pPr>
            <a:r>
              <a:rPr lang="en-US" sz="6999">
                <a:solidFill>
                  <a:srgbClr val="000000"/>
                </a:solidFill>
                <a:latin typeface="Radley Italics"/>
              </a:rPr>
              <a:t>Conculsion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6236379">
            <a:off x="-3872965" y="-3373718"/>
            <a:ext cx="8734131" cy="9665537"/>
          </a:xfrm>
          <a:custGeom>
            <a:avLst/>
            <a:gdLst/>
            <a:ahLst/>
            <a:cxnLst/>
            <a:rect r="r" b="b" t="t" l="l"/>
            <a:pathLst>
              <a:path h="9665537" w="8734131">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47006" y="1865721"/>
            <a:ext cx="13399934" cy="6275070"/>
          </a:xfrm>
          <a:prstGeom prst="rect">
            <a:avLst/>
          </a:prstGeom>
        </p:spPr>
        <p:txBody>
          <a:bodyPr anchor="t" rtlCol="false" tIns="0" lIns="0" bIns="0" rIns="0">
            <a:spAutoFit/>
          </a:bodyPr>
          <a:lstStyle/>
          <a:p>
            <a:pPr marL="647700" indent="-323850" lvl="1">
              <a:lnSpc>
                <a:spcPts val="4140"/>
              </a:lnSpc>
              <a:buFont typeface="Arial"/>
              <a:buChar char="•"/>
            </a:pPr>
            <a:r>
              <a:rPr lang="en-US" sz="3000" spc="30">
                <a:solidFill>
                  <a:srgbClr val="45625D"/>
                </a:solidFill>
                <a:latin typeface="DM Sans Bold"/>
              </a:rPr>
              <a:t>More objects for tracking along with detection of an object.</a:t>
            </a:r>
          </a:p>
          <a:p>
            <a:pPr>
              <a:lnSpc>
                <a:spcPts val="4140"/>
              </a:lnSpc>
            </a:pPr>
          </a:p>
          <a:p>
            <a:pPr marL="647700" indent="-323850" lvl="1">
              <a:lnSpc>
                <a:spcPts val="4140"/>
              </a:lnSpc>
              <a:buFont typeface="Arial"/>
              <a:buChar char="•"/>
            </a:pPr>
            <a:r>
              <a:rPr lang="en-US" sz="3000" spc="30">
                <a:solidFill>
                  <a:srgbClr val="45625D"/>
                </a:solidFill>
                <a:latin typeface="DM Sans Bold"/>
              </a:rPr>
              <a:t>Lost tracking recovery from a specific point.</a:t>
            </a:r>
          </a:p>
          <a:p>
            <a:pPr>
              <a:lnSpc>
                <a:spcPts val="4140"/>
              </a:lnSpc>
            </a:pPr>
          </a:p>
          <a:p>
            <a:pPr marL="647700" indent="-323850" lvl="1">
              <a:lnSpc>
                <a:spcPts val="4140"/>
              </a:lnSpc>
              <a:buFont typeface="Arial"/>
              <a:buChar char="•"/>
            </a:pPr>
            <a:r>
              <a:rPr lang="en-US" sz="3000" spc="30">
                <a:solidFill>
                  <a:srgbClr val="45625D"/>
                </a:solidFill>
                <a:latin typeface="DM Sans Bold"/>
              </a:rPr>
              <a:t>Software based approach for UI enhancement.</a:t>
            </a:r>
          </a:p>
          <a:p>
            <a:pPr>
              <a:lnSpc>
                <a:spcPts val="4140"/>
              </a:lnSpc>
            </a:pPr>
          </a:p>
          <a:p>
            <a:pPr marL="647700" indent="-323850" lvl="1">
              <a:lnSpc>
                <a:spcPts val="4140"/>
              </a:lnSpc>
              <a:buFont typeface="Arial"/>
              <a:buChar char="•"/>
            </a:pPr>
            <a:r>
              <a:rPr lang="en-US" sz="3000" spc="30">
                <a:solidFill>
                  <a:srgbClr val="45625D"/>
                </a:solidFill>
                <a:latin typeface="DM Sans Bold"/>
              </a:rPr>
              <a:t>Various type of graphs.</a:t>
            </a:r>
          </a:p>
          <a:p>
            <a:pPr>
              <a:lnSpc>
                <a:spcPts val="4140"/>
              </a:lnSpc>
            </a:pPr>
          </a:p>
          <a:p>
            <a:pPr marL="647700" indent="-323850" lvl="1">
              <a:lnSpc>
                <a:spcPts val="4140"/>
              </a:lnSpc>
              <a:buFont typeface="Arial"/>
              <a:buChar char="•"/>
            </a:pPr>
            <a:r>
              <a:rPr lang="en-US" sz="3000" spc="30">
                <a:solidFill>
                  <a:srgbClr val="45625D"/>
                </a:solidFill>
                <a:latin typeface="DM Sans Bold"/>
              </a:rPr>
              <a:t>3D path graph projection with the help of two cameras placing simultaneously.</a:t>
            </a:r>
          </a:p>
          <a:p>
            <a:pPr>
              <a:lnSpc>
                <a:spcPts val="4140"/>
              </a:lnSpc>
            </a:pPr>
          </a:p>
          <a:p>
            <a:pPr marL="647700" indent="-323850" lvl="1">
              <a:lnSpc>
                <a:spcPts val="4140"/>
              </a:lnSpc>
              <a:buFont typeface="Arial"/>
              <a:buChar char="•"/>
            </a:pPr>
            <a:r>
              <a:rPr lang="en-US" sz="3000" spc="30">
                <a:solidFill>
                  <a:srgbClr val="45625D"/>
                </a:solidFill>
                <a:latin typeface="DM Sans Bold"/>
              </a:rPr>
              <a:t>Various animals apart from fish.</a:t>
            </a:r>
          </a:p>
        </p:txBody>
      </p:sp>
      <p:sp>
        <p:nvSpPr>
          <p:cNvPr name="TextBox 4" id="4"/>
          <p:cNvSpPr txBox="true"/>
          <p:nvPr/>
        </p:nvSpPr>
        <p:spPr>
          <a:xfrm rot="0">
            <a:off x="1193849" y="509587"/>
            <a:ext cx="10085442" cy="1047750"/>
          </a:xfrm>
          <a:prstGeom prst="rect">
            <a:avLst/>
          </a:prstGeom>
        </p:spPr>
        <p:txBody>
          <a:bodyPr anchor="t" rtlCol="false" tIns="0" lIns="0" bIns="0" rIns="0">
            <a:spAutoFit/>
          </a:bodyPr>
          <a:lstStyle/>
          <a:p>
            <a:pPr algn="ctr">
              <a:lnSpc>
                <a:spcPts val="8399"/>
              </a:lnSpc>
            </a:pPr>
            <a:r>
              <a:rPr lang="en-US" sz="6999">
                <a:solidFill>
                  <a:srgbClr val="000000"/>
                </a:solidFill>
                <a:latin typeface="Radley Italics"/>
              </a:rPr>
              <a:t>Future Enhancement</a:t>
            </a:r>
          </a:p>
        </p:txBody>
      </p:sp>
      <p:sp>
        <p:nvSpPr>
          <p:cNvPr name="Freeform 5" id="5"/>
          <p:cNvSpPr/>
          <p:nvPr/>
        </p:nvSpPr>
        <p:spPr>
          <a:xfrm flipH="false" flipV="false" rot="-248593">
            <a:off x="11978978" y="-1592449"/>
            <a:ext cx="7393599" cy="7030640"/>
          </a:xfrm>
          <a:custGeom>
            <a:avLst/>
            <a:gdLst/>
            <a:ahLst/>
            <a:cxnLst/>
            <a:rect r="r" b="b" t="t" l="l"/>
            <a:pathLst>
              <a:path h="7030640" w="7393599">
                <a:moveTo>
                  <a:pt x="0" y="0"/>
                </a:moveTo>
                <a:lnTo>
                  <a:pt x="7393598" y="0"/>
                </a:lnTo>
                <a:lnTo>
                  <a:pt x="7393598" y="7030640"/>
                </a:lnTo>
                <a:lnTo>
                  <a:pt x="0" y="7030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31778">
            <a:off x="-1365542" y="5392287"/>
            <a:ext cx="7622675" cy="8662130"/>
          </a:xfrm>
          <a:custGeom>
            <a:avLst/>
            <a:gdLst/>
            <a:ahLst/>
            <a:cxnLst/>
            <a:rect r="r" b="b" t="t" l="l"/>
            <a:pathLst>
              <a:path h="8662130" w="7622675">
                <a:moveTo>
                  <a:pt x="0" y="0"/>
                </a:moveTo>
                <a:lnTo>
                  <a:pt x="7622675" y="0"/>
                </a:lnTo>
                <a:lnTo>
                  <a:pt x="7622675" y="8662130"/>
                </a:lnTo>
                <a:lnTo>
                  <a:pt x="0" y="8662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6236379">
            <a:off x="-3872965" y="-3373718"/>
            <a:ext cx="8734131" cy="9665537"/>
          </a:xfrm>
          <a:custGeom>
            <a:avLst/>
            <a:gdLst/>
            <a:ahLst/>
            <a:cxnLst/>
            <a:rect r="r" b="b" t="t" l="l"/>
            <a:pathLst>
              <a:path h="9665537" w="8734131">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1876" y="-1078439"/>
            <a:ext cx="12924248" cy="12443878"/>
          </a:xfrm>
          <a:custGeom>
            <a:avLst/>
            <a:gdLst/>
            <a:ahLst/>
            <a:cxnLst/>
            <a:rect r="r" b="b" t="t" l="l"/>
            <a:pathLst>
              <a:path h="12443878" w="1292424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8391600" y="6339721"/>
            <a:ext cx="5941731" cy="8169880"/>
          </a:xfrm>
          <a:custGeom>
            <a:avLst/>
            <a:gdLst/>
            <a:ahLst/>
            <a:cxnLst/>
            <a:rect r="r" b="b" t="t" l="l"/>
            <a:pathLst>
              <a:path h="8169880" w="5941731">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176571">
            <a:off x="13058402" y="5598362"/>
            <a:ext cx="7511067" cy="7319877"/>
          </a:xfrm>
          <a:custGeom>
            <a:avLst/>
            <a:gdLst/>
            <a:ahLst/>
            <a:cxnLst/>
            <a:rect r="r" b="b" t="t" l="l"/>
            <a:pathLst>
              <a:path h="7319877" w="751106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978558" y="3240805"/>
            <a:ext cx="10330884" cy="1219200"/>
          </a:xfrm>
          <a:prstGeom prst="rect">
            <a:avLst/>
          </a:prstGeom>
        </p:spPr>
        <p:txBody>
          <a:bodyPr anchor="t" rtlCol="false" tIns="0" lIns="0" bIns="0" rIns="0">
            <a:spAutoFit/>
          </a:bodyPr>
          <a:lstStyle/>
          <a:p>
            <a:pPr algn="ctr">
              <a:lnSpc>
                <a:spcPts val="9600"/>
              </a:lnSpc>
            </a:pPr>
            <a:r>
              <a:rPr lang="en-US" sz="8000">
                <a:solidFill>
                  <a:srgbClr val="45625D"/>
                </a:solidFill>
                <a:latin typeface="Radley Italics"/>
              </a:rPr>
              <a:t>Thank You :)</a:t>
            </a:r>
          </a:p>
        </p:txBody>
      </p:sp>
      <p:sp>
        <p:nvSpPr>
          <p:cNvPr name="TextBox 7" id="7"/>
          <p:cNvSpPr txBox="true"/>
          <p:nvPr/>
        </p:nvSpPr>
        <p:spPr>
          <a:xfrm rot="0">
            <a:off x="822257" y="9001125"/>
            <a:ext cx="10798558" cy="409575"/>
          </a:xfrm>
          <a:prstGeom prst="rect">
            <a:avLst/>
          </a:prstGeom>
        </p:spPr>
        <p:txBody>
          <a:bodyPr anchor="t" rtlCol="false" tIns="0" lIns="0" bIns="0" rIns="0">
            <a:spAutoFit/>
          </a:bodyPr>
          <a:lstStyle/>
          <a:p>
            <a:pPr algn="ctr">
              <a:lnSpc>
                <a:spcPts val="3000"/>
              </a:lnSpc>
            </a:pPr>
            <a:r>
              <a:rPr lang="en-US" sz="2000">
                <a:solidFill>
                  <a:srgbClr val="45625D"/>
                </a:solidFill>
                <a:latin typeface="Klima"/>
              </a:rPr>
              <a:t>GitHub Link - https://github.com/SIDDHARTH30092001/FISH_TRACKING_PROGRAM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6236379">
            <a:off x="-3872965" y="-3373718"/>
            <a:ext cx="8734131" cy="9665537"/>
          </a:xfrm>
          <a:custGeom>
            <a:avLst/>
            <a:gdLst/>
            <a:ahLst/>
            <a:cxnLst/>
            <a:rect r="r" b="b" t="t" l="l"/>
            <a:pathLst>
              <a:path h="9665537" w="8734131">
                <a:moveTo>
                  <a:pt x="0" y="0"/>
                </a:moveTo>
                <a:lnTo>
                  <a:pt x="8734131" y="0"/>
                </a:lnTo>
                <a:lnTo>
                  <a:pt x="8734131" y="9665537"/>
                </a:lnTo>
                <a:lnTo>
                  <a:pt x="0" y="9665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1876" y="-1078439"/>
            <a:ext cx="12924248" cy="12443878"/>
          </a:xfrm>
          <a:custGeom>
            <a:avLst/>
            <a:gdLst/>
            <a:ahLst/>
            <a:cxnLst/>
            <a:rect r="r" b="b" t="t" l="l"/>
            <a:pathLst>
              <a:path h="12443878" w="12924248">
                <a:moveTo>
                  <a:pt x="0" y="0"/>
                </a:moveTo>
                <a:lnTo>
                  <a:pt x="12924248" y="0"/>
                </a:lnTo>
                <a:lnTo>
                  <a:pt x="12924248" y="12443878"/>
                </a:lnTo>
                <a:lnTo>
                  <a:pt x="0" y="12443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8391600" y="6339721"/>
            <a:ext cx="5941731" cy="8169880"/>
          </a:xfrm>
          <a:custGeom>
            <a:avLst/>
            <a:gdLst/>
            <a:ahLst/>
            <a:cxnLst/>
            <a:rect r="r" b="b" t="t" l="l"/>
            <a:pathLst>
              <a:path h="8169880" w="5941731">
                <a:moveTo>
                  <a:pt x="0" y="0"/>
                </a:moveTo>
                <a:lnTo>
                  <a:pt x="5941731" y="0"/>
                </a:lnTo>
                <a:lnTo>
                  <a:pt x="5941731" y="8169880"/>
                </a:lnTo>
                <a:lnTo>
                  <a:pt x="0" y="81698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176571">
            <a:off x="13058402" y="5598362"/>
            <a:ext cx="7511067" cy="7319877"/>
          </a:xfrm>
          <a:custGeom>
            <a:avLst/>
            <a:gdLst/>
            <a:ahLst/>
            <a:cxnLst/>
            <a:rect r="r" b="b" t="t" l="l"/>
            <a:pathLst>
              <a:path h="7319877" w="7511067">
                <a:moveTo>
                  <a:pt x="0" y="0"/>
                </a:moveTo>
                <a:lnTo>
                  <a:pt x="7511067" y="0"/>
                </a:lnTo>
                <a:lnTo>
                  <a:pt x="7511067" y="7319876"/>
                </a:lnTo>
                <a:lnTo>
                  <a:pt x="0" y="73198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978558" y="447675"/>
            <a:ext cx="10330884" cy="1219200"/>
          </a:xfrm>
          <a:prstGeom prst="rect">
            <a:avLst/>
          </a:prstGeom>
        </p:spPr>
        <p:txBody>
          <a:bodyPr anchor="t" rtlCol="false" tIns="0" lIns="0" bIns="0" rIns="0">
            <a:spAutoFit/>
          </a:bodyPr>
          <a:lstStyle/>
          <a:p>
            <a:pPr algn="ctr">
              <a:lnSpc>
                <a:spcPts val="9600"/>
              </a:lnSpc>
            </a:pPr>
            <a:r>
              <a:rPr lang="en-US" sz="8000">
                <a:solidFill>
                  <a:srgbClr val="45625D"/>
                </a:solidFill>
                <a:latin typeface="Radley Italics"/>
              </a:rPr>
              <a:t>Abstract</a:t>
            </a:r>
          </a:p>
        </p:txBody>
      </p:sp>
      <p:sp>
        <p:nvSpPr>
          <p:cNvPr name="TextBox 7" id="7"/>
          <p:cNvSpPr txBox="true"/>
          <p:nvPr/>
        </p:nvSpPr>
        <p:spPr>
          <a:xfrm rot="0">
            <a:off x="3861414" y="2310765"/>
            <a:ext cx="10448028" cy="2219325"/>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45625D"/>
                </a:solidFill>
                <a:latin typeface="DM Sans Bold"/>
              </a:rPr>
              <a:t>Tracking and analysing the behaviour of fish is essential for various scientific and practical applications, such as aquatic research, underwater robotics, behaviour research.</a:t>
            </a:r>
          </a:p>
        </p:txBody>
      </p:sp>
      <p:sp>
        <p:nvSpPr>
          <p:cNvPr name="TextBox 8" id="8"/>
          <p:cNvSpPr txBox="true"/>
          <p:nvPr/>
        </p:nvSpPr>
        <p:spPr>
          <a:xfrm rot="0">
            <a:off x="3978558" y="5057775"/>
            <a:ext cx="10448028" cy="2781300"/>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45625D"/>
                </a:solidFill>
                <a:latin typeface="DM Sans Bold"/>
              </a:rPr>
              <a:t>These abstract outlines a method for tracking zebrafish and studying their behaviour using Channel and Spatial Reliability Tracker (CSRT) algorithm, a robust object tracking algorithm provided </a:t>
            </a:r>
            <a:r>
              <a:rPr lang="en-US" sz="2999">
                <a:solidFill>
                  <a:srgbClr val="45625D"/>
                </a:solidFill>
                <a:latin typeface="DM Sans Bold"/>
              </a:rPr>
              <a:t>by OpenCV library.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5717396">
            <a:off x="-1114914" y="8325907"/>
            <a:ext cx="6079705" cy="2512623"/>
          </a:xfrm>
          <a:custGeom>
            <a:avLst/>
            <a:gdLst/>
            <a:ahLst/>
            <a:cxnLst/>
            <a:rect r="r" b="b" t="t" l="l"/>
            <a:pathLst>
              <a:path h="2512623" w="6079705">
                <a:moveTo>
                  <a:pt x="0" y="0"/>
                </a:moveTo>
                <a:lnTo>
                  <a:pt x="6079705" y="0"/>
                </a:lnTo>
                <a:lnTo>
                  <a:pt x="6079705" y="2512624"/>
                </a:lnTo>
                <a:lnTo>
                  <a:pt x="0" y="2512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24939" y="658952"/>
            <a:ext cx="14438122" cy="8969096"/>
          </a:xfrm>
          <a:custGeom>
            <a:avLst/>
            <a:gdLst/>
            <a:ahLst/>
            <a:cxnLst/>
            <a:rect r="r" b="b" t="t" l="l"/>
            <a:pathLst>
              <a:path h="8969096" w="14438122">
                <a:moveTo>
                  <a:pt x="0" y="0"/>
                </a:moveTo>
                <a:lnTo>
                  <a:pt x="14438122" y="0"/>
                </a:lnTo>
                <a:lnTo>
                  <a:pt x="14438122" y="8969096"/>
                </a:lnTo>
                <a:lnTo>
                  <a:pt x="0" y="8969096"/>
                </a:lnTo>
                <a:lnTo>
                  <a:pt x="0" y="0"/>
                </a:lnTo>
                <a:close/>
              </a:path>
            </a:pathLst>
          </a:custGeom>
          <a:blipFill>
            <a:blip r:embed="rId4">
              <a:extLst>
                <a:ext uri="{96DAC541-7B7A-43D3-8B79-37D633B846F1}">
                  <asvg:svgBlip xmlns:asvg="http://schemas.microsoft.com/office/drawing/2016/SVG/main" r:embed="rId5"/>
                </a:ext>
              </a:extLst>
            </a:blip>
            <a:stretch>
              <a:fillRect l="0" t="0" r="0" b="-63051"/>
            </a:stretch>
          </a:blipFill>
        </p:spPr>
      </p:sp>
      <p:sp>
        <p:nvSpPr>
          <p:cNvPr name="Freeform 4" id="4"/>
          <p:cNvSpPr/>
          <p:nvPr/>
        </p:nvSpPr>
        <p:spPr>
          <a:xfrm flipH="false" flipV="false" rot="0">
            <a:off x="12790523" y="3784713"/>
            <a:ext cx="6238911" cy="7508537"/>
          </a:xfrm>
          <a:custGeom>
            <a:avLst/>
            <a:gdLst/>
            <a:ahLst/>
            <a:cxnLst/>
            <a:rect r="r" b="b" t="t" l="l"/>
            <a:pathLst>
              <a:path h="7508537" w="6238911">
                <a:moveTo>
                  <a:pt x="0" y="0"/>
                </a:moveTo>
                <a:lnTo>
                  <a:pt x="6238911" y="0"/>
                </a:lnTo>
                <a:lnTo>
                  <a:pt x="6238911" y="7508537"/>
                </a:lnTo>
                <a:lnTo>
                  <a:pt x="0" y="75085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230650">
            <a:off x="-2812700" y="-1627028"/>
            <a:ext cx="5625400" cy="8120657"/>
          </a:xfrm>
          <a:custGeom>
            <a:avLst/>
            <a:gdLst/>
            <a:ahLst/>
            <a:cxnLst/>
            <a:rect r="r" b="b" t="t" l="l"/>
            <a:pathLst>
              <a:path h="8120657" w="5625400">
                <a:moveTo>
                  <a:pt x="0" y="0"/>
                </a:moveTo>
                <a:lnTo>
                  <a:pt x="5625400" y="0"/>
                </a:lnTo>
                <a:lnTo>
                  <a:pt x="5625400" y="8120656"/>
                </a:lnTo>
                <a:lnTo>
                  <a:pt x="0" y="81206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978558" y="601802"/>
            <a:ext cx="10330884" cy="1219200"/>
          </a:xfrm>
          <a:prstGeom prst="rect">
            <a:avLst/>
          </a:prstGeom>
        </p:spPr>
        <p:txBody>
          <a:bodyPr anchor="t" rtlCol="false" tIns="0" lIns="0" bIns="0" rIns="0">
            <a:spAutoFit/>
          </a:bodyPr>
          <a:lstStyle/>
          <a:p>
            <a:pPr algn="ctr">
              <a:lnSpc>
                <a:spcPts val="9600"/>
              </a:lnSpc>
            </a:pPr>
            <a:r>
              <a:rPr lang="en-US" sz="8000">
                <a:solidFill>
                  <a:srgbClr val="45625D"/>
                </a:solidFill>
                <a:latin typeface="Radley Italics"/>
              </a:rPr>
              <a:t>Introduction</a:t>
            </a:r>
          </a:p>
        </p:txBody>
      </p:sp>
      <p:sp>
        <p:nvSpPr>
          <p:cNvPr name="TextBox 7" id="7"/>
          <p:cNvSpPr txBox="true"/>
          <p:nvPr/>
        </p:nvSpPr>
        <p:spPr>
          <a:xfrm rot="0">
            <a:off x="1924939" y="1620532"/>
            <a:ext cx="13985040" cy="2607945"/>
          </a:xfrm>
          <a:prstGeom prst="rect">
            <a:avLst/>
          </a:prstGeom>
        </p:spPr>
        <p:txBody>
          <a:bodyPr anchor="t" rtlCol="false" tIns="0" lIns="0" bIns="0" rIns="0">
            <a:spAutoFit/>
          </a:bodyPr>
          <a:lstStyle/>
          <a:p>
            <a:pPr marL="647698" indent="-323849" lvl="1">
              <a:lnSpc>
                <a:spcPts val="4139"/>
              </a:lnSpc>
              <a:buFont typeface="Arial"/>
              <a:buChar char="•"/>
            </a:pPr>
            <a:r>
              <a:rPr lang="en-US" sz="2999" spc="29">
                <a:solidFill>
                  <a:srgbClr val="45625D"/>
                </a:solidFill>
                <a:latin typeface="DM Sans Bold"/>
              </a:rPr>
              <a:t>The proposed approach begins with video data acquisition of fish in their natural or control environment. CSRT tracker is initialized by selecting a region of interest (ROI) . As the video progresses the CSRT tracker robustly tracks the fish across consecutive or subsequent frames, providing accurate position information.</a:t>
            </a:r>
          </a:p>
        </p:txBody>
      </p:sp>
      <p:sp>
        <p:nvSpPr>
          <p:cNvPr name="TextBox 8" id="8"/>
          <p:cNvSpPr txBox="true"/>
          <p:nvPr/>
        </p:nvSpPr>
        <p:spPr>
          <a:xfrm rot="0">
            <a:off x="1924939" y="4254540"/>
            <a:ext cx="13985040" cy="2607945"/>
          </a:xfrm>
          <a:prstGeom prst="rect">
            <a:avLst/>
          </a:prstGeom>
        </p:spPr>
        <p:txBody>
          <a:bodyPr anchor="t" rtlCol="false" tIns="0" lIns="0" bIns="0" rIns="0">
            <a:spAutoFit/>
          </a:bodyPr>
          <a:lstStyle/>
          <a:p>
            <a:pPr marL="647698" indent="-323849" lvl="1">
              <a:lnSpc>
                <a:spcPts val="4139"/>
              </a:lnSpc>
              <a:buFont typeface="Arial"/>
              <a:buChar char="•"/>
            </a:pPr>
            <a:r>
              <a:rPr lang="en-US" sz="2999" spc="29">
                <a:solidFill>
                  <a:srgbClr val="45625D"/>
                </a:solidFill>
                <a:latin typeface="DM Sans Bold"/>
              </a:rPr>
              <a:t>Behaviour analysis is conducted by analysing the trajectories and interactions of the tracked fish. Key behaviour parameters can be generated by seeing fish mirror biting test, fish position in the environment over the time. subse</a:t>
            </a:r>
            <a:r>
              <a:rPr lang="en-US" sz="2999" spc="29">
                <a:solidFill>
                  <a:srgbClr val="45625D"/>
                </a:solidFill>
                <a:latin typeface="DM Sans Bold"/>
              </a:rPr>
              <a:t>quent frames, providing accurate position information.</a:t>
            </a:r>
          </a:p>
        </p:txBody>
      </p:sp>
      <p:sp>
        <p:nvSpPr>
          <p:cNvPr name="TextBox 9" id="9"/>
          <p:cNvSpPr txBox="true"/>
          <p:nvPr/>
        </p:nvSpPr>
        <p:spPr>
          <a:xfrm rot="0">
            <a:off x="1989555" y="6888549"/>
            <a:ext cx="13985040" cy="2607945"/>
          </a:xfrm>
          <a:prstGeom prst="rect">
            <a:avLst/>
          </a:prstGeom>
        </p:spPr>
        <p:txBody>
          <a:bodyPr anchor="t" rtlCol="false" tIns="0" lIns="0" bIns="0" rIns="0">
            <a:spAutoFit/>
          </a:bodyPr>
          <a:lstStyle/>
          <a:p>
            <a:pPr marL="647698" indent="-323849" lvl="1">
              <a:lnSpc>
                <a:spcPts val="4139"/>
              </a:lnSpc>
              <a:buFont typeface="Arial"/>
              <a:buChar char="•"/>
            </a:pPr>
            <a:r>
              <a:rPr lang="en-US" sz="2999" spc="29">
                <a:solidFill>
                  <a:srgbClr val="45625D"/>
                </a:solidFill>
                <a:latin typeface="DM Sans Bold"/>
              </a:rPr>
              <a:t>CSRT tracker's adaptability to changes in the scale, lighting conditions, and occlusion enhances its utility for long-term fish tracking in diverse aquatic environments. This adaptability allows for the study of day and night behaviours, as well as tracking fish under varying water turbidity.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3D2D5"/>
        </a:solidFill>
      </p:bgPr>
    </p:bg>
    <p:spTree>
      <p:nvGrpSpPr>
        <p:cNvPr id="1" name=""/>
        <p:cNvGrpSpPr/>
        <p:nvPr/>
      </p:nvGrpSpPr>
      <p:grpSpPr>
        <a:xfrm>
          <a:off x="0" y="0"/>
          <a:ext cx="0" cy="0"/>
          <a:chOff x="0" y="0"/>
          <a:chExt cx="0" cy="0"/>
        </a:xfrm>
      </p:grpSpPr>
      <p:sp>
        <p:nvSpPr>
          <p:cNvPr name="Freeform 2" id="2"/>
          <p:cNvSpPr/>
          <p:nvPr/>
        </p:nvSpPr>
        <p:spPr>
          <a:xfrm flipH="false" flipV="false" rot="9017116">
            <a:off x="-3932730" y="5971236"/>
            <a:ext cx="7627132" cy="8631528"/>
          </a:xfrm>
          <a:custGeom>
            <a:avLst/>
            <a:gdLst/>
            <a:ahLst/>
            <a:cxnLst/>
            <a:rect r="r" b="b" t="t" l="l"/>
            <a:pathLst>
              <a:path h="8631528" w="7627132">
                <a:moveTo>
                  <a:pt x="0" y="0"/>
                </a:moveTo>
                <a:lnTo>
                  <a:pt x="7627133" y="0"/>
                </a:lnTo>
                <a:lnTo>
                  <a:pt x="7627133" y="8631528"/>
                </a:lnTo>
                <a:lnTo>
                  <a:pt x="0" y="8631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847448">
            <a:off x="12750883" y="-2904806"/>
            <a:ext cx="8298372" cy="8811012"/>
          </a:xfrm>
          <a:custGeom>
            <a:avLst/>
            <a:gdLst/>
            <a:ahLst/>
            <a:cxnLst/>
            <a:rect r="r" b="b" t="t" l="l"/>
            <a:pathLst>
              <a:path h="8811012" w="8298372">
                <a:moveTo>
                  <a:pt x="0" y="0"/>
                </a:moveTo>
                <a:lnTo>
                  <a:pt x="8298372" y="0"/>
                </a:lnTo>
                <a:lnTo>
                  <a:pt x="8298372" y="8811012"/>
                </a:lnTo>
                <a:lnTo>
                  <a:pt x="0" y="8811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19100"/>
            <a:ext cx="12303693" cy="1219200"/>
          </a:xfrm>
          <a:prstGeom prst="rect">
            <a:avLst/>
          </a:prstGeom>
        </p:spPr>
        <p:txBody>
          <a:bodyPr anchor="t" rtlCol="false" tIns="0" lIns="0" bIns="0" rIns="0">
            <a:spAutoFit/>
          </a:bodyPr>
          <a:lstStyle/>
          <a:p>
            <a:pPr>
              <a:lnSpc>
                <a:spcPts val="9600"/>
              </a:lnSpc>
            </a:pPr>
            <a:r>
              <a:rPr lang="en-US" sz="8000">
                <a:solidFill>
                  <a:srgbClr val="45625D"/>
                </a:solidFill>
                <a:latin typeface="Radley Italics"/>
              </a:rPr>
              <a:t>Overview of the Problem</a:t>
            </a:r>
          </a:p>
        </p:txBody>
      </p:sp>
      <p:sp>
        <p:nvSpPr>
          <p:cNvPr name="TextBox 5" id="5"/>
          <p:cNvSpPr txBox="true"/>
          <p:nvPr/>
        </p:nvSpPr>
        <p:spPr>
          <a:xfrm rot="0">
            <a:off x="4934109" y="5950017"/>
            <a:ext cx="13985040" cy="637032"/>
          </a:xfrm>
          <a:prstGeom prst="rect">
            <a:avLst/>
          </a:prstGeom>
        </p:spPr>
        <p:txBody>
          <a:bodyPr anchor="t" rtlCol="false" tIns="0" lIns="0" bIns="0" rIns="0">
            <a:spAutoFit/>
          </a:bodyPr>
          <a:lstStyle/>
          <a:p>
            <a:pPr>
              <a:lnSpc>
                <a:spcPts val="5243"/>
              </a:lnSpc>
            </a:pPr>
            <a:r>
              <a:rPr lang="en-US" sz="3799" spc="37">
                <a:solidFill>
                  <a:srgbClr val="FFFAEB"/>
                </a:solidFill>
                <a:latin typeface="DM Sans Bold"/>
              </a:rPr>
              <a:t>Why Object Tracking over the Object Detection ?</a:t>
            </a:r>
          </a:p>
        </p:txBody>
      </p:sp>
      <p:sp>
        <p:nvSpPr>
          <p:cNvPr name="TextBox 6" id="6"/>
          <p:cNvSpPr txBox="true"/>
          <p:nvPr/>
        </p:nvSpPr>
        <p:spPr>
          <a:xfrm rot="0">
            <a:off x="4350585" y="6541806"/>
            <a:ext cx="13985040" cy="3655695"/>
          </a:xfrm>
          <a:prstGeom prst="rect">
            <a:avLst/>
          </a:prstGeom>
        </p:spPr>
        <p:txBody>
          <a:bodyPr anchor="t" rtlCol="false" tIns="0" lIns="0" bIns="0" rIns="0">
            <a:spAutoFit/>
          </a:bodyPr>
          <a:lstStyle/>
          <a:p>
            <a:pPr marL="647698" indent="-323849" lvl="1">
              <a:lnSpc>
                <a:spcPts val="4139"/>
              </a:lnSpc>
              <a:buFont typeface="Arial"/>
              <a:buChar char="•"/>
            </a:pPr>
            <a:r>
              <a:rPr lang="en-US" sz="2999" spc="29">
                <a:solidFill>
                  <a:srgbClr val="45625D"/>
                </a:solidFill>
                <a:latin typeface="DM Sans Bold"/>
              </a:rPr>
              <a:t>Lack of dataset.</a:t>
            </a:r>
          </a:p>
          <a:p>
            <a:pPr marL="647698" indent="-323849" lvl="1">
              <a:lnSpc>
                <a:spcPts val="4139"/>
              </a:lnSpc>
              <a:buFont typeface="Arial"/>
              <a:buChar char="•"/>
            </a:pPr>
            <a:r>
              <a:rPr lang="en-US" sz="2999" spc="29">
                <a:solidFill>
                  <a:srgbClr val="45625D"/>
                </a:solidFill>
                <a:latin typeface="DM Sans Bold"/>
              </a:rPr>
              <a:t>Works effectively on different type of species at the same time.</a:t>
            </a:r>
          </a:p>
          <a:p>
            <a:pPr marL="647698" indent="-323849" lvl="1">
              <a:lnSpc>
                <a:spcPts val="4139"/>
              </a:lnSpc>
              <a:buFont typeface="Arial"/>
              <a:buChar char="•"/>
            </a:pPr>
            <a:r>
              <a:rPr lang="en-US" sz="2999" spc="29">
                <a:solidFill>
                  <a:srgbClr val="45625D"/>
                </a:solidFill>
                <a:latin typeface="DM Sans Bold"/>
              </a:rPr>
              <a:t>Works on same species but dyed or hybrid one.</a:t>
            </a:r>
          </a:p>
          <a:p>
            <a:pPr marL="647698" indent="-323849" lvl="1">
              <a:lnSpc>
                <a:spcPts val="4139"/>
              </a:lnSpc>
              <a:buFont typeface="Arial"/>
              <a:buChar char="•"/>
            </a:pPr>
            <a:r>
              <a:rPr lang="en-US" sz="2999" spc="29">
                <a:solidFill>
                  <a:srgbClr val="45625D"/>
                </a:solidFill>
                <a:latin typeface="DM Sans Bold"/>
              </a:rPr>
              <a:t>No need to train the dataset.</a:t>
            </a:r>
          </a:p>
          <a:p>
            <a:pPr marL="647698" indent="-323849" lvl="1">
              <a:lnSpc>
                <a:spcPts val="4139"/>
              </a:lnSpc>
              <a:buFont typeface="Arial"/>
              <a:buChar char="•"/>
            </a:pPr>
            <a:r>
              <a:rPr lang="en-US" sz="2999" spc="29">
                <a:solidFill>
                  <a:srgbClr val="45625D"/>
                </a:solidFill>
                <a:latin typeface="DM Sans Bold"/>
              </a:rPr>
              <a:t>Tracking of selective objects only for tests such as shoaling or predator test.</a:t>
            </a:r>
          </a:p>
          <a:p>
            <a:pPr marL="647698" indent="-323849" lvl="1">
              <a:lnSpc>
                <a:spcPts val="4139"/>
              </a:lnSpc>
              <a:buFont typeface="Arial"/>
              <a:buChar char="•"/>
            </a:pPr>
            <a:r>
              <a:rPr lang="en-US" sz="2999" spc="29">
                <a:solidFill>
                  <a:srgbClr val="45625D"/>
                </a:solidFill>
                <a:latin typeface="DM Sans Bold"/>
              </a:rPr>
              <a:t>Control over the IDs (what to track and what not to).</a:t>
            </a:r>
          </a:p>
        </p:txBody>
      </p:sp>
      <p:sp>
        <p:nvSpPr>
          <p:cNvPr name="TextBox 7" id="7"/>
          <p:cNvSpPr txBox="true"/>
          <p:nvPr/>
        </p:nvSpPr>
        <p:spPr>
          <a:xfrm rot="0">
            <a:off x="1028700" y="1603741"/>
            <a:ext cx="13985040" cy="637032"/>
          </a:xfrm>
          <a:prstGeom prst="rect">
            <a:avLst/>
          </a:prstGeom>
        </p:spPr>
        <p:txBody>
          <a:bodyPr anchor="t" rtlCol="false" tIns="0" lIns="0" bIns="0" rIns="0">
            <a:spAutoFit/>
          </a:bodyPr>
          <a:lstStyle/>
          <a:p>
            <a:pPr>
              <a:lnSpc>
                <a:spcPts val="5243"/>
              </a:lnSpc>
            </a:pPr>
            <a:r>
              <a:rPr lang="en-US" sz="3799" spc="37">
                <a:solidFill>
                  <a:srgbClr val="FFFAEB"/>
                </a:solidFill>
                <a:latin typeface="DM Sans Bold"/>
              </a:rPr>
              <a:t>Goals &amp; Objectives :</a:t>
            </a:r>
          </a:p>
        </p:txBody>
      </p:sp>
      <p:sp>
        <p:nvSpPr>
          <p:cNvPr name="TextBox 8" id="8"/>
          <p:cNvSpPr txBox="true"/>
          <p:nvPr/>
        </p:nvSpPr>
        <p:spPr>
          <a:xfrm rot="0">
            <a:off x="438150" y="2183624"/>
            <a:ext cx="13985040" cy="3655695"/>
          </a:xfrm>
          <a:prstGeom prst="rect">
            <a:avLst/>
          </a:prstGeom>
        </p:spPr>
        <p:txBody>
          <a:bodyPr anchor="t" rtlCol="false" tIns="0" lIns="0" bIns="0" rIns="0">
            <a:spAutoFit/>
          </a:bodyPr>
          <a:lstStyle/>
          <a:p>
            <a:pPr marL="647698" indent="-323849" lvl="1">
              <a:lnSpc>
                <a:spcPts val="4139"/>
              </a:lnSpc>
              <a:buFont typeface="Arial"/>
              <a:buChar char="•"/>
            </a:pPr>
            <a:r>
              <a:rPr lang="en-US" sz="2999" spc="29">
                <a:solidFill>
                  <a:srgbClr val="45625D"/>
                </a:solidFill>
                <a:latin typeface="DM Sans Bold"/>
              </a:rPr>
              <a:t>Track the fish along with path of a fish.</a:t>
            </a:r>
          </a:p>
          <a:p>
            <a:pPr marL="647698" indent="-323849" lvl="1">
              <a:lnSpc>
                <a:spcPts val="4139"/>
              </a:lnSpc>
              <a:buFont typeface="Arial"/>
              <a:buChar char="•"/>
            </a:pPr>
            <a:r>
              <a:rPr lang="en-US" sz="2999" spc="29">
                <a:solidFill>
                  <a:srgbClr val="45625D"/>
                </a:solidFill>
                <a:latin typeface="DM Sans Bold"/>
              </a:rPr>
              <a:t>Show how much time it visited particular parts of the tank (left/right/top/bottom/mid/center) for tests such as mirror biting.</a:t>
            </a:r>
          </a:p>
          <a:p>
            <a:pPr marL="647698" indent="-323849" lvl="1">
              <a:lnSpc>
                <a:spcPts val="4139"/>
              </a:lnSpc>
              <a:buFont typeface="Arial"/>
              <a:buChar char="•"/>
            </a:pPr>
            <a:r>
              <a:rPr lang="en-US" sz="2999" spc="29">
                <a:solidFill>
                  <a:srgbClr val="45625D"/>
                </a:solidFill>
                <a:latin typeface="DM Sans Bold"/>
              </a:rPr>
              <a:t>Keep that position of fish in those areas along with for how long it’s been there.</a:t>
            </a:r>
          </a:p>
          <a:p>
            <a:pPr marL="647698" indent="-323849" lvl="1">
              <a:lnSpc>
                <a:spcPts val="4139"/>
              </a:lnSpc>
              <a:buFont typeface="Arial"/>
              <a:buChar char="•"/>
            </a:pPr>
            <a:r>
              <a:rPr lang="en-US" sz="2999" spc="29">
                <a:solidFill>
                  <a:srgbClr val="45625D"/>
                </a:solidFill>
                <a:latin typeface="DM Sans Bold"/>
              </a:rPr>
              <a:t>Store positions at user defined interval into Excel (XLSX) of each fish for further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3D2D5"/>
        </a:solidFill>
      </p:bgPr>
    </p:bg>
    <p:spTree>
      <p:nvGrpSpPr>
        <p:cNvPr id="1" name=""/>
        <p:cNvGrpSpPr/>
        <p:nvPr/>
      </p:nvGrpSpPr>
      <p:grpSpPr>
        <a:xfrm>
          <a:off x="0" y="0"/>
          <a:ext cx="0" cy="0"/>
          <a:chOff x="0" y="0"/>
          <a:chExt cx="0" cy="0"/>
        </a:xfrm>
      </p:grpSpPr>
      <p:sp>
        <p:nvSpPr>
          <p:cNvPr name="Freeform 2" id="2"/>
          <p:cNvSpPr/>
          <p:nvPr/>
        </p:nvSpPr>
        <p:spPr>
          <a:xfrm flipH="false" flipV="false" rot="0">
            <a:off x="7841318" y="8833580"/>
            <a:ext cx="1302682" cy="1407613"/>
          </a:xfrm>
          <a:custGeom>
            <a:avLst/>
            <a:gdLst/>
            <a:ahLst/>
            <a:cxnLst/>
            <a:rect r="r" b="b" t="t" l="l"/>
            <a:pathLst>
              <a:path h="1407613" w="1302682">
                <a:moveTo>
                  <a:pt x="0" y="0"/>
                </a:moveTo>
                <a:lnTo>
                  <a:pt x="1302682" y="0"/>
                </a:lnTo>
                <a:lnTo>
                  <a:pt x="1302682" y="1407613"/>
                </a:lnTo>
                <a:lnTo>
                  <a:pt x="0" y="1407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9790" y="7058267"/>
            <a:ext cx="1374342" cy="1407613"/>
          </a:xfrm>
          <a:custGeom>
            <a:avLst/>
            <a:gdLst/>
            <a:ahLst/>
            <a:cxnLst/>
            <a:rect r="r" b="b" t="t" l="l"/>
            <a:pathLst>
              <a:path h="1407613" w="1374342">
                <a:moveTo>
                  <a:pt x="0" y="0"/>
                </a:moveTo>
                <a:lnTo>
                  <a:pt x="1374342" y="0"/>
                </a:lnTo>
                <a:lnTo>
                  <a:pt x="1374342" y="1407613"/>
                </a:lnTo>
                <a:lnTo>
                  <a:pt x="0" y="1407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76891" y="735855"/>
            <a:ext cx="911109" cy="1407613"/>
          </a:xfrm>
          <a:custGeom>
            <a:avLst/>
            <a:gdLst/>
            <a:ahLst/>
            <a:cxnLst/>
            <a:rect r="r" b="b" t="t" l="l"/>
            <a:pathLst>
              <a:path h="1407613" w="911109">
                <a:moveTo>
                  <a:pt x="0" y="0"/>
                </a:moveTo>
                <a:lnTo>
                  <a:pt x="911109" y="0"/>
                </a:lnTo>
                <a:lnTo>
                  <a:pt x="911109" y="1407613"/>
                </a:lnTo>
                <a:lnTo>
                  <a:pt x="0" y="1407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02779" y="3807195"/>
            <a:ext cx="1304439" cy="1883049"/>
          </a:xfrm>
          <a:custGeom>
            <a:avLst/>
            <a:gdLst/>
            <a:ahLst/>
            <a:cxnLst/>
            <a:rect r="r" b="b" t="t" l="l"/>
            <a:pathLst>
              <a:path h="1883049" w="1304439">
                <a:moveTo>
                  <a:pt x="0" y="0"/>
                </a:moveTo>
                <a:lnTo>
                  <a:pt x="1304439" y="0"/>
                </a:lnTo>
                <a:lnTo>
                  <a:pt x="1304439" y="1883049"/>
                </a:lnTo>
                <a:lnTo>
                  <a:pt x="0" y="18830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3384" y="32048"/>
            <a:ext cx="1271970" cy="1407613"/>
          </a:xfrm>
          <a:custGeom>
            <a:avLst/>
            <a:gdLst/>
            <a:ahLst/>
            <a:cxnLst/>
            <a:rect r="r" b="b" t="t" l="l"/>
            <a:pathLst>
              <a:path h="1407613" w="1271970">
                <a:moveTo>
                  <a:pt x="0" y="0"/>
                </a:moveTo>
                <a:lnTo>
                  <a:pt x="1271970" y="0"/>
                </a:lnTo>
                <a:lnTo>
                  <a:pt x="1271970" y="1407613"/>
                </a:lnTo>
                <a:lnTo>
                  <a:pt x="0" y="14076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563138" y="4439694"/>
            <a:ext cx="952058" cy="1407613"/>
          </a:xfrm>
          <a:custGeom>
            <a:avLst/>
            <a:gdLst/>
            <a:ahLst/>
            <a:cxnLst/>
            <a:rect r="r" b="b" t="t" l="l"/>
            <a:pathLst>
              <a:path h="1407613" w="952058">
                <a:moveTo>
                  <a:pt x="0" y="0"/>
                </a:moveTo>
                <a:lnTo>
                  <a:pt x="952058" y="0"/>
                </a:lnTo>
                <a:lnTo>
                  <a:pt x="952058" y="1407612"/>
                </a:lnTo>
                <a:lnTo>
                  <a:pt x="0" y="14076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3384" y="3640431"/>
            <a:ext cx="1469046" cy="1407613"/>
          </a:xfrm>
          <a:custGeom>
            <a:avLst/>
            <a:gdLst/>
            <a:ahLst/>
            <a:cxnLst/>
            <a:rect r="r" b="b" t="t" l="l"/>
            <a:pathLst>
              <a:path h="1407613" w="1469046">
                <a:moveTo>
                  <a:pt x="0" y="0"/>
                </a:moveTo>
                <a:lnTo>
                  <a:pt x="1469046" y="0"/>
                </a:lnTo>
                <a:lnTo>
                  <a:pt x="1469046" y="1407613"/>
                </a:lnTo>
                <a:lnTo>
                  <a:pt x="0" y="14076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7026267" y="8833580"/>
            <a:ext cx="1261733" cy="1407613"/>
          </a:xfrm>
          <a:custGeom>
            <a:avLst/>
            <a:gdLst/>
            <a:ahLst/>
            <a:cxnLst/>
            <a:rect r="r" b="b" t="t" l="l"/>
            <a:pathLst>
              <a:path h="1407613" w="1261733">
                <a:moveTo>
                  <a:pt x="0" y="0"/>
                </a:moveTo>
                <a:lnTo>
                  <a:pt x="1261733" y="0"/>
                </a:lnTo>
                <a:lnTo>
                  <a:pt x="1261733" y="1407613"/>
                </a:lnTo>
                <a:lnTo>
                  <a:pt x="0" y="140761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811992" y="3447718"/>
            <a:ext cx="1208778" cy="2002493"/>
          </a:xfrm>
          <a:custGeom>
            <a:avLst/>
            <a:gdLst/>
            <a:ahLst/>
            <a:cxnLst/>
            <a:rect r="r" b="b" t="t" l="l"/>
            <a:pathLst>
              <a:path h="2002493" w="1208778">
                <a:moveTo>
                  <a:pt x="0" y="0"/>
                </a:moveTo>
                <a:lnTo>
                  <a:pt x="1208777" y="0"/>
                </a:lnTo>
                <a:lnTo>
                  <a:pt x="1208777" y="2002493"/>
                </a:lnTo>
                <a:lnTo>
                  <a:pt x="0" y="200249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3665980" y="4175574"/>
            <a:ext cx="1827620" cy="1618275"/>
          </a:xfrm>
          <a:custGeom>
            <a:avLst/>
            <a:gdLst/>
            <a:ahLst/>
            <a:cxnLst/>
            <a:rect r="r" b="b" t="t" l="l"/>
            <a:pathLst>
              <a:path h="1618275" w="1827620">
                <a:moveTo>
                  <a:pt x="0" y="0"/>
                </a:moveTo>
                <a:lnTo>
                  <a:pt x="1827620" y="0"/>
                </a:lnTo>
                <a:lnTo>
                  <a:pt x="1827620" y="1618274"/>
                </a:lnTo>
                <a:lnTo>
                  <a:pt x="0" y="161827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7026267" y="4175574"/>
            <a:ext cx="1090260" cy="1407613"/>
          </a:xfrm>
          <a:custGeom>
            <a:avLst/>
            <a:gdLst/>
            <a:ahLst/>
            <a:cxnLst/>
            <a:rect r="r" b="b" t="t" l="l"/>
            <a:pathLst>
              <a:path h="1407613" w="1090260">
                <a:moveTo>
                  <a:pt x="0" y="0"/>
                </a:moveTo>
                <a:lnTo>
                  <a:pt x="1090260" y="0"/>
                </a:lnTo>
                <a:lnTo>
                  <a:pt x="1090260" y="1407612"/>
                </a:lnTo>
                <a:lnTo>
                  <a:pt x="0" y="140761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7026480" y="6749658"/>
            <a:ext cx="1343631" cy="1407613"/>
          </a:xfrm>
          <a:custGeom>
            <a:avLst/>
            <a:gdLst/>
            <a:ahLst/>
            <a:cxnLst/>
            <a:rect r="r" b="b" t="t" l="l"/>
            <a:pathLst>
              <a:path h="1407613" w="1343631">
                <a:moveTo>
                  <a:pt x="0" y="0"/>
                </a:moveTo>
                <a:lnTo>
                  <a:pt x="1343631" y="0"/>
                </a:lnTo>
                <a:lnTo>
                  <a:pt x="1343631" y="1407613"/>
                </a:lnTo>
                <a:lnTo>
                  <a:pt x="0" y="140761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3431441" y="8879387"/>
            <a:ext cx="1412750" cy="1407613"/>
          </a:xfrm>
          <a:custGeom>
            <a:avLst/>
            <a:gdLst/>
            <a:ahLst/>
            <a:cxnLst/>
            <a:rect r="r" b="b" t="t" l="l"/>
            <a:pathLst>
              <a:path h="1407613" w="1412750">
                <a:moveTo>
                  <a:pt x="0" y="0"/>
                </a:moveTo>
                <a:lnTo>
                  <a:pt x="1412750" y="0"/>
                </a:lnTo>
                <a:lnTo>
                  <a:pt x="1412750" y="1407613"/>
                </a:lnTo>
                <a:lnTo>
                  <a:pt x="0" y="140761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1636792" y="8948615"/>
            <a:ext cx="1361546" cy="1407613"/>
          </a:xfrm>
          <a:custGeom>
            <a:avLst/>
            <a:gdLst/>
            <a:ahLst/>
            <a:cxnLst/>
            <a:rect r="r" b="b" t="t" l="l"/>
            <a:pathLst>
              <a:path h="1407613" w="1361546">
                <a:moveTo>
                  <a:pt x="0" y="0"/>
                </a:moveTo>
                <a:lnTo>
                  <a:pt x="1361546" y="0"/>
                </a:lnTo>
                <a:lnTo>
                  <a:pt x="1361546" y="1407613"/>
                </a:lnTo>
                <a:lnTo>
                  <a:pt x="0" y="140761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8962732" y="735855"/>
            <a:ext cx="1521137" cy="1700458"/>
          </a:xfrm>
          <a:custGeom>
            <a:avLst/>
            <a:gdLst/>
            <a:ahLst/>
            <a:cxnLst/>
            <a:rect r="r" b="b" t="t" l="l"/>
            <a:pathLst>
              <a:path h="1700458" w="1521137">
                <a:moveTo>
                  <a:pt x="0" y="0"/>
                </a:moveTo>
                <a:lnTo>
                  <a:pt x="1521137" y="0"/>
                </a:lnTo>
                <a:lnTo>
                  <a:pt x="1521137" y="1700458"/>
                </a:lnTo>
                <a:lnTo>
                  <a:pt x="0" y="17004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55575" y="8465880"/>
            <a:ext cx="1866964" cy="1775313"/>
          </a:xfrm>
          <a:custGeom>
            <a:avLst/>
            <a:gdLst/>
            <a:ahLst/>
            <a:cxnLst/>
            <a:rect r="r" b="b" t="t" l="l"/>
            <a:pathLst>
              <a:path h="1775313" w="1866964">
                <a:moveTo>
                  <a:pt x="0" y="0"/>
                </a:moveTo>
                <a:lnTo>
                  <a:pt x="1866964" y="0"/>
                </a:lnTo>
                <a:lnTo>
                  <a:pt x="1866964" y="1775313"/>
                </a:lnTo>
                <a:lnTo>
                  <a:pt x="0" y="177531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725651" y="372832"/>
            <a:ext cx="8237081" cy="4375888"/>
          </a:xfrm>
          <a:custGeom>
            <a:avLst/>
            <a:gdLst/>
            <a:ahLst/>
            <a:cxnLst/>
            <a:rect r="r" b="b" t="t" l="l"/>
            <a:pathLst>
              <a:path h="4375888" w="8237081">
                <a:moveTo>
                  <a:pt x="0" y="0"/>
                </a:moveTo>
                <a:lnTo>
                  <a:pt x="8237081" y="0"/>
                </a:lnTo>
                <a:lnTo>
                  <a:pt x="8237081" y="4375888"/>
                </a:lnTo>
                <a:lnTo>
                  <a:pt x="0" y="4375888"/>
                </a:lnTo>
                <a:lnTo>
                  <a:pt x="0" y="0"/>
                </a:lnTo>
                <a:close/>
              </a:path>
            </a:pathLst>
          </a:custGeom>
          <a:blipFill>
            <a:blip r:embed="rId34"/>
            <a:stretch>
              <a:fillRect l="0" t="-5980" r="0" b="0"/>
            </a:stretch>
          </a:blipFill>
        </p:spPr>
      </p:sp>
      <p:sp>
        <p:nvSpPr>
          <p:cNvPr name="Freeform 19" id="19"/>
          <p:cNvSpPr/>
          <p:nvPr/>
        </p:nvSpPr>
        <p:spPr>
          <a:xfrm flipH="false" flipV="false" rot="0">
            <a:off x="10758578" y="372832"/>
            <a:ext cx="6738186" cy="4207697"/>
          </a:xfrm>
          <a:custGeom>
            <a:avLst/>
            <a:gdLst/>
            <a:ahLst/>
            <a:cxnLst/>
            <a:rect r="r" b="b" t="t" l="l"/>
            <a:pathLst>
              <a:path h="4207697" w="6738186">
                <a:moveTo>
                  <a:pt x="0" y="0"/>
                </a:moveTo>
                <a:lnTo>
                  <a:pt x="6738186" y="0"/>
                </a:lnTo>
                <a:lnTo>
                  <a:pt x="6738186" y="4207697"/>
                </a:lnTo>
                <a:lnTo>
                  <a:pt x="0" y="4207697"/>
                </a:lnTo>
                <a:lnTo>
                  <a:pt x="0" y="0"/>
                </a:lnTo>
                <a:close/>
              </a:path>
            </a:pathLst>
          </a:custGeom>
          <a:blipFill>
            <a:blip r:embed="rId35"/>
            <a:stretch>
              <a:fillRect l="-5577" t="0" r="-9250" b="0"/>
            </a:stretch>
          </a:blipFill>
        </p:spPr>
      </p:sp>
      <p:sp>
        <p:nvSpPr>
          <p:cNvPr name="TextBox 20" id="20"/>
          <p:cNvSpPr txBox="true"/>
          <p:nvPr/>
        </p:nvSpPr>
        <p:spPr>
          <a:xfrm rot="0">
            <a:off x="3029042" y="4779425"/>
            <a:ext cx="3786087" cy="332740"/>
          </a:xfrm>
          <a:prstGeom prst="rect">
            <a:avLst/>
          </a:prstGeom>
        </p:spPr>
        <p:txBody>
          <a:bodyPr anchor="t" rtlCol="false" tIns="0" lIns="0" bIns="0" rIns="0">
            <a:spAutoFit/>
          </a:bodyPr>
          <a:lstStyle/>
          <a:p>
            <a:pPr>
              <a:lnSpc>
                <a:spcPts val="2599"/>
              </a:lnSpc>
            </a:pPr>
            <a:r>
              <a:rPr lang="en-US" sz="2599">
                <a:solidFill>
                  <a:srgbClr val="000000"/>
                </a:solidFill>
                <a:latin typeface="Radley Italics"/>
              </a:rPr>
              <a:t>Region of Interest (ROI)</a:t>
            </a:r>
          </a:p>
        </p:txBody>
      </p:sp>
      <p:sp>
        <p:nvSpPr>
          <p:cNvPr name="TextBox 21" id="21"/>
          <p:cNvSpPr txBox="true"/>
          <p:nvPr/>
        </p:nvSpPr>
        <p:spPr>
          <a:xfrm rot="0">
            <a:off x="12317565" y="4599085"/>
            <a:ext cx="3160359" cy="342265"/>
          </a:xfrm>
          <a:prstGeom prst="rect">
            <a:avLst/>
          </a:prstGeom>
        </p:spPr>
        <p:txBody>
          <a:bodyPr anchor="t" rtlCol="false" tIns="0" lIns="0" bIns="0" rIns="0">
            <a:spAutoFit/>
          </a:bodyPr>
          <a:lstStyle/>
          <a:p>
            <a:pPr>
              <a:lnSpc>
                <a:spcPts val="2600"/>
              </a:lnSpc>
            </a:pPr>
            <a:r>
              <a:rPr lang="en-US" sz="2600">
                <a:solidFill>
                  <a:srgbClr val="000000"/>
                </a:solidFill>
                <a:latin typeface="Radley Italics"/>
              </a:rPr>
              <a:t>Centroids calculation</a:t>
            </a:r>
          </a:p>
        </p:txBody>
      </p:sp>
      <p:sp>
        <p:nvSpPr>
          <p:cNvPr name="Freeform 22" id="22"/>
          <p:cNvSpPr/>
          <p:nvPr/>
        </p:nvSpPr>
        <p:spPr>
          <a:xfrm flipH="false" flipV="false" rot="0">
            <a:off x="8722164" y="5112165"/>
            <a:ext cx="8774600" cy="4682599"/>
          </a:xfrm>
          <a:custGeom>
            <a:avLst/>
            <a:gdLst/>
            <a:ahLst/>
            <a:cxnLst/>
            <a:rect r="r" b="b" t="t" l="l"/>
            <a:pathLst>
              <a:path h="4682599" w="8774600">
                <a:moveTo>
                  <a:pt x="0" y="0"/>
                </a:moveTo>
                <a:lnTo>
                  <a:pt x="8774600" y="0"/>
                </a:lnTo>
                <a:lnTo>
                  <a:pt x="8774600" y="4682599"/>
                </a:lnTo>
                <a:lnTo>
                  <a:pt x="0" y="4682599"/>
                </a:lnTo>
                <a:lnTo>
                  <a:pt x="0" y="0"/>
                </a:lnTo>
                <a:close/>
              </a:path>
            </a:pathLst>
          </a:custGeom>
          <a:blipFill>
            <a:blip r:embed="rId36"/>
            <a:stretch>
              <a:fillRect l="0" t="0" r="0" b="0"/>
            </a:stretch>
          </a:blipFill>
        </p:spPr>
      </p:sp>
      <p:sp>
        <p:nvSpPr>
          <p:cNvPr name="Freeform 23" id="23"/>
          <p:cNvSpPr/>
          <p:nvPr/>
        </p:nvSpPr>
        <p:spPr>
          <a:xfrm flipH="false" flipV="false" rot="0">
            <a:off x="725651" y="5392804"/>
            <a:ext cx="6630520" cy="4259618"/>
          </a:xfrm>
          <a:custGeom>
            <a:avLst/>
            <a:gdLst/>
            <a:ahLst/>
            <a:cxnLst/>
            <a:rect r="r" b="b" t="t" l="l"/>
            <a:pathLst>
              <a:path h="4259618" w="6630520">
                <a:moveTo>
                  <a:pt x="0" y="0"/>
                </a:moveTo>
                <a:lnTo>
                  <a:pt x="6630519" y="0"/>
                </a:lnTo>
                <a:lnTo>
                  <a:pt x="6630519" y="4259618"/>
                </a:lnTo>
                <a:lnTo>
                  <a:pt x="0" y="4259618"/>
                </a:lnTo>
                <a:lnTo>
                  <a:pt x="0" y="0"/>
                </a:lnTo>
                <a:close/>
              </a:path>
            </a:pathLst>
          </a:custGeom>
          <a:blipFill>
            <a:blip r:embed="rId37"/>
            <a:stretch>
              <a:fillRect l="0" t="-3" r="0" b="-1101"/>
            </a:stretch>
          </a:blipFill>
        </p:spPr>
      </p:sp>
      <p:sp>
        <p:nvSpPr>
          <p:cNvPr name="TextBox 24" id="24"/>
          <p:cNvSpPr txBox="true"/>
          <p:nvPr/>
        </p:nvSpPr>
        <p:spPr>
          <a:xfrm rot="0">
            <a:off x="1509724" y="9709572"/>
            <a:ext cx="5664844" cy="332740"/>
          </a:xfrm>
          <a:prstGeom prst="rect">
            <a:avLst/>
          </a:prstGeom>
        </p:spPr>
        <p:txBody>
          <a:bodyPr anchor="t" rtlCol="false" tIns="0" lIns="0" bIns="0" rIns="0">
            <a:spAutoFit/>
          </a:bodyPr>
          <a:lstStyle/>
          <a:p>
            <a:pPr>
              <a:lnSpc>
                <a:spcPts val="2599"/>
              </a:lnSpc>
            </a:pPr>
            <a:r>
              <a:rPr lang="en-US" sz="2599">
                <a:solidFill>
                  <a:srgbClr val="000000"/>
                </a:solidFill>
                <a:latin typeface="Radley Italics"/>
              </a:rPr>
              <a:t>Consecutive and Subsequent Images</a:t>
            </a:r>
          </a:p>
        </p:txBody>
      </p:sp>
      <p:sp>
        <p:nvSpPr>
          <p:cNvPr name="TextBox 25" id="25"/>
          <p:cNvSpPr txBox="true"/>
          <p:nvPr/>
        </p:nvSpPr>
        <p:spPr>
          <a:xfrm rot="0">
            <a:off x="11434507" y="9872310"/>
            <a:ext cx="4926475" cy="332740"/>
          </a:xfrm>
          <a:prstGeom prst="rect">
            <a:avLst/>
          </a:prstGeom>
        </p:spPr>
        <p:txBody>
          <a:bodyPr anchor="t" rtlCol="false" tIns="0" lIns="0" bIns="0" rIns="0">
            <a:spAutoFit/>
          </a:bodyPr>
          <a:lstStyle/>
          <a:p>
            <a:pPr>
              <a:lnSpc>
                <a:spcPts val="2599"/>
              </a:lnSpc>
            </a:pPr>
            <a:r>
              <a:rPr lang="en-US" sz="2599">
                <a:solidFill>
                  <a:srgbClr val="000000"/>
                </a:solidFill>
                <a:latin typeface="Radley Italics"/>
              </a:rPr>
              <a:t>Traversing Positions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0">
            <a:off x="40079" y="8965573"/>
            <a:ext cx="1250910" cy="1737376"/>
          </a:xfrm>
          <a:custGeom>
            <a:avLst/>
            <a:gdLst/>
            <a:ahLst/>
            <a:cxnLst/>
            <a:rect r="r" b="b" t="t" l="l"/>
            <a:pathLst>
              <a:path h="1737376" w="1250910">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47538" y="9368112"/>
            <a:ext cx="1333222" cy="1837775"/>
          </a:xfrm>
          <a:custGeom>
            <a:avLst/>
            <a:gdLst/>
            <a:ahLst/>
            <a:cxnLst/>
            <a:rect r="r" b="b" t="t" l="l"/>
            <a:pathLst>
              <a:path h="1837775" w="1333222">
                <a:moveTo>
                  <a:pt x="0" y="0"/>
                </a:moveTo>
                <a:lnTo>
                  <a:pt x="1333223" y="0"/>
                </a:lnTo>
                <a:lnTo>
                  <a:pt x="1333223" y="1837776"/>
                </a:lnTo>
                <a:lnTo>
                  <a:pt x="0" y="1837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12957" y="7036168"/>
            <a:ext cx="1327710" cy="1597900"/>
          </a:xfrm>
          <a:custGeom>
            <a:avLst/>
            <a:gdLst/>
            <a:ahLst/>
            <a:cxnLst/>
            <a:rect r="r" b="b" t="t" l="l"/>
            <a:pathLst>
              <a:path h="1597900" w="132771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8011" y="6891598"/>
            <a:ext cx="1431981" cy="1627251"/>
          </a:xfrm>
          <a:custGeom>
            <a:avLst/>
            <a:gdLst/>
            <a:ahLst/>
            <a:cxnLst/>
            <a:rect r="r" b="b" t="t" l="l"/>
            <a:pathLst>
              <a:path h="1627251" w="1431981">
                <a:moveTo>
                  <a:pt x="0" y="0"/>
                </a:moveTo>
                <a:lnTo>
                  <a:pt x="1431981" y="0"/>
                </a:lnTo>
                <a:lnTo>
                  <a:pt x="1431981"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984495" y="2869453"/>
            <a:ext cx="1117748" cy="1560308"/>
          </a:xfrm>
          <a:custGeom>
            <a:avLst/>
            <a:gdLst/>
            <a:ahLst/>
            <a:cxnLst/>
            <a:rect r="r" b="b" t="t" l="l"/>
            <a:pathLst>
              <a:path h="1560308" w="1117748">
                <a:moveTo>
                  <a:pt x="0" y="0"/>
                </a:moveTo>
                <a:lnTo>
                  <a:pt x="1117747" y="0"/>
                </a:lnTo>
                <a:lnTo>
                  <a:pt x="1117747" y="1560307"/>
                </a:lnTo>
                <a:lnTo>
                  <a:pt x="0" y="15603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40286" y="2127937"/>
            <a:ext cx="1713587" cy="1483032"/>
          </a:xfrm>
          <a:custGeom>
            <a:avLst/>
            <a:gdLst/>
            <a:ahLst/>
            <a:cxnLst/>
            <a:rect r="r" b="b" t="t" l="l"/>
            <a:pathLst>
              <a:path h="1483032" w="1713587">
                <a:moveTo>
                  <a:pt x="0" y="0"/>
                </a:moveTo>
                <a:lnTo>
                  <a:pt x="1713587" y="0"/>
                </a:lnTo>
                <a:lnTo>
                  <a:pt x="1713587"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4043644" y="-291669"/>
            <a:ext cx="1373301" cy="1560570"/>
          </a:xfrm>
          <a:custGeom>
            <a:avLst/>
            <a:gdLst/>
            <a:ahLst/>
            <a:cxnLst/>
            <a:rect r="r" b="b" t="t" l="l"/>
            <a:pathLst>
              <a:path h="1560570" w="1373301">
                <a:moveTo>
                  <a:pt x="0" y="0"/>
                </a:moveTo>
                <a:lnTo>
                  <a:pt x="1373301" y="0"/>
                </a:lnTo>
                <a:lnTo>
                  <a:pt x="1373301" y="1560570"/>
                </a:lnTo>
                <a:lnTo>
                  <a:pt x="0" y="15605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88011" y="4095457"/>
            <a:ext cx="1304134" cy="1400926"/>
          </a:xfrm>
          <a:custGeom>
            <a:avLst/>
            <a:gdLst/>
            <a:ahLst/>
            <a:cxnLst/>
            <a:rect r="r" b="b" t="t" l="l"/>
            <a:pathLst>
              <a:path h="1400926" w="1304134">
                <a:moveTo>
                  <a:pt x="0" y="0"/>
                </a:moveTo>
                <a:lnTo>
                  <a:pt x="1304134" y="0"/>
                </a:lnTo>
                <a:lnTo>
                  <a:pt x="1304134" y="1400925"/>
                </a:lnTo>
                <a:lnTo>
                  <a:pt x="0" y="14009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63562" y="-291669"/>
            <a:ext cx="1501730" cy="1417087"/>
          </a:xfrm>
          <a:custGeom>
            <a:avLst/>
            <a:gdLst/>
            <a:ahLst/>
            <a:cxnLst/>
            <a:rect r="r" b="b" t="t" l="l"/>
            <a:pathLst>
              <a:path h="1417087" w="1501730">
                <a:moveTo>
                  <a:pt x="0" y="0"/>
                </a:moveTo>
                <a:lnTo>
                  <a:pt x="1501731" y="0"/>
                </a:lnTo>
                <a:lnTo>
                  <a:pt x="1501731" y="1417088"/>
                </a:lnTo>
                <a:lnTo>
                  <a:pt x="0" y="14170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597817" y="-498512"/>
            <a:ext cx="1564184" cy="1527212"/>
          </a:xfrm>
          <a:custGeom>
            <a:avLst/>
            <a:gdLst/>
            <a:ahLst/>
            <a:cxnLst/>
            <a:rect r="r" b="b" t="t" l="l"/>
            <a:pathLst>
              <a:path h="1527212" w="1564184">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298588" y="-134722"/>
            <a:ext cx="1614915" cy="1704804"/>
          </a:xfrm>
          <a:custGeom>
            <a:avLst/>
            <a:gdLst/>
            <a:ahLst/>
            <a:cxnLst/>
            <a:rect r="r" b="b" t="t" l="l"/>
            <a:pathLst>
              <a:path h="1704804" w="1614915">
                <a:moveTo>
                  <a:pt x="0" y="0"/>
                </a:moveTo>
                <a:lnTo>
                  <a:pt x="1614915" y="0"/>
                </a:lnTo>
                <a:lnTo>
                  <a:pt x="1614915" y="1704805"/>
                </a:lnTo>
                <a:lnTo>
                  <a:pt x="0" y="170480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7020772" y="6133387"/>
            <a:ext cx="1428193" cy="1516421"/>
          </a:xfrm>
          <a:custGeom>
            <a:avLst/>
            <a:gdLst/>
            <a:ahLst/>
            <a:cxnLst/>
            <a:rect r="r" b="b" t="t" l="l"/>
            <a:pathLst>
              <a:path h="1516421" w="1428193">
                <a:moveTo>
                  <a:pt x="0" y="0"/>
                </a:moveTo>
                <a:lnTo>
                  <a:pt x="1428194" y="0"/>
                </a:lnTo>
                <a:lnTo>
                  <a:pt x="1428194" y="1516422"/>
                </a:lnTo>
                <a:lnTo>
                  <a:pt x="0" y="151642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5874334" y="8634068"/>
            <a:ext cx="1686068" cy="1643150"/>
          </a:xfrm>
          <a:custGeom>
            <a:avLst/>
            <a:gdLst/>
            <a:ahLst/>
            <a:cxnLst/>
            <a:rect r="r" b="b" t="t" l="l"/>
            <a:pathLst>
              <a:path h="1643150" w="1686068">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605097" y="2313033"/>
            <a:ext cx="1308406" cy="1729863"/>
          </a:xfrm>
          <a:custGeom>
            <a:avLst/>
            <a:gdLst/>
            <a:ahLst/>
            <a:cxnLst/>
            <a:rect r="r" b="b" t="t" l="l"/>
            <a:pathLst>
              <a:path h="1729863" w="1308406">
                <a:moveTo>
                  <a:pt x="0" y="0"/>
                </a:moveTo>
                <a:lnTo>
                  <a:pt x="1308406" y="0"/>
                </a:lnTo>
                <a:lnTo>
                  <a:pt x="1308406" y="1729863"/>
                </a:lnTo>
                <a:lnTo>
                  <a:pt x="0" y="172986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2293327">
            <a:off x="13645331" y="9524960"/>
            <a:ext cx="1472996" cy="1475679"/>
          </a:xfrm>
          <a:custGeom>
            <a:avLst/>
            <a:gdLst/>
            <a:ahLst/>
            <a:cxnLst/>
            <a:rect r="r" b="b" t="t" l="l"/>
            <a:pathLst>
              <a:path h="1475679" w="1472996">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5337547" y="8820631"/>
            <a:ext cx="1570336" cy="1777129"/>
          </a:xfrm>
          <a:custGeom>
            <a:avLst/>
            <a:gdLst/>
            <a:ahLst/>
            <a:cxnLst/>
            <a:rect r="r" b="b" t="t" l="l"/>
            <a:pathLst>
              <a:path h="1777129" w="1570336">
                <a:moveTo>
                  <a:pt x="0" y="0"/>
                </a:moveTo>
                <a:lnTo>
                  <a:pt x="1570336" y="0"/>
                </a:lnTo>
                <a:lnTo>
                  <a:pt x="1570336" y="1777129"/>
                </a:lnTo>
                <a:lnTo>
                  <a:pt x="0" y="177712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532695" y="1444426"/>
            <a:ext cx="4988169" cy="3699074"/>
          </a:xfrm>
          <a:custGeom>
            <a:avLst/>
            <a:gdLst/>
            <a:ahLst/>
            <a:cxnLst/>
            <a:rect r="r" b="b" t="t" l="l"/>
            <a:pathLst>
              <a:path h="3699074" w="4988169">
                <a:moveTo>
                  <a:pt x="0" y="0"/>
                </a:moveTo>
                <a:lnTo>
                  <a:pt x="4988169" y="0"/>
                </a:lnTo>
                <a:lnTo>
                  <a:pt x="4988169" y="3699074"/>
                </a:lnTo>
                <a:lnTo>
                  <a:pt x="0" y="3699074"/>
                </a:lnTo>
                <a:lnTo>
                  <a:pt x="0" y="0"/>
                </a:lnTo>
                <a:close/>
              </a:path>
            </a:pathLst>
          </a:custGeom>
          <a:blipFill>
            <a:blip r:embed="rId34"/>
            <a:stretch>
              <a:fillRect l="0" t="0" r="0" b="-3096"/>
            </a:stretch>
          </a:blipFill>
        </p:spPr>
      </p:sp>
      <p:sp>
        <p:nvSpPr>
          <p:cNvPr name="Freeform 19" id="19"/>
          <p:cNvSpPr/>
          <p:nvPr/>
        </p:nvSpPr>
        <p:spPr>
          <a:xfrm flipH="false" flipV="false" rot="0">
            <a:off x="7462654" y="3426390"/>
            <a:ext cx="9796646" cy="3980679"/>
          </a:xfrm>
          <a:custGeom>
            <a:avLst/>
            <a:gdLst/>
            <a:ahLst/>
            <a:cxnLst/>
            <a:rect r="r" b="b" t="t" l="l"/>
            <a:pathLst>
              <a:path h="3980679" w="9796646">
                <a:moveTo>
                  <a:pt x="0" y="0"/>
                </a:moveTo>
                <a:lnTo>
                  <a:pt x="9796646" y="0"/>
                </a:lnTo>
                <a:lnTo>
                  <a:pt x="9796646" y="3980679"/>
                </a:lnTo>
                <a:lnTo>
                  <a:pt x="0" y="3980679"/>
                </a:lnTo>
                <a:lnTo>
                  <a:pt x="0" y="0"/>
                </a:lnTo>
                <a:close/>
              </a:path>
            </a:pathLst>
          </a:custGeom>
          <a:blipFill>
            <a:blip r:embed="rId35"/>
            <a:stretch>
              <a:fillRect l="0" t="0" r="-2453" b="0"/>
            </a:stretch>
          </a:blipFill>
        </p:spPr>
      </p:sp>
      <p:sp>
        <p:nvSpPr>
          <p:cNvPr name="Freeform 20" id="20"/>
          <p:cNvSpPr/>
          <p:nvPr/>
        </p:nvSpPr>
        <p:spPr>
          <a:xfrm flipH="false" flipV="false" rot="0">
            <a:off x="1053003" y="7764696"/>
            <a:ext cx="6428583" cy="1738743"/>
          </a:xfrm>
          <a:custGeom>
            <a:avLst/>
            <a:gdLst/>
            <a:ahLst/>
            <a:cxnLst/>
            <a:rect r="r" b="b" t="t" l="l"/>
            <a:pathLst>
              <a:path h="1738743" w="6428583">
                <a:moveTo>
                  <a:pt x="0" y="0"/>
                </a:moveTo>
                <a:lnTo>
                  <a:pt x="6428583" y="0"/>
                </a:lnTo>
                <a:lnTo>
                  <a:pt x="6428583" y="1738744"/>
                </a:lnTo>
                <a:lnTo>
                  <a:pt x="0" y="1738744"/>
                </a:lnTo>
                <a:lnTo>
                  <a:pt x="0" y="0"/>
                </a:lnTo>
                <a:close/>
              </a:path>
            </a:pathLst>
          </a:custGeom>
          <a:blipFill>
            <a:blip r:embed="rId36"/>
            <a:stretch>
              <a:fillRect l="-3471" t="0" r="-1735" b="0"/>
            </a:stretch>
          </a:blipFill>
        </p:spPr>
      </p:sp>
      <p:sp>
        <p:nvSpPr>
          <p:cNvPr name="TextBox 21" id="21"/>
          <p:cNvSpPr txBox="true"/>
          <p:nvPr/>
        </p:nvSpPr>
        <p:spPr>
          <a:xfrm rot="0">
            <a:off x="10791093" y="7512014"/>
            <a:ext cx="3786087" cy="332740"/>
          </a:xfrm>
          <a:prstGeom prst="rect">
            <a:avLst/>
          </a:prstGeom>
        </p:spPr>
        <p:txBody>
          <a:bodyPr anchor="t" rtlCol="false" tIns="0" lIns="0" bIns="0" rIns="0">
            <a:spAutoFit/>
          </a:bodyPr>
          <a:lstStyle/>
          <a:p>
            <a:pPr>
              <a:lnSpc>
                <a:spcPts val="2599"/>
              </a:lnSpc>
            </a:pPr>
            <a:r>
              <a:rPr lang="en-US" sz="2599">
                <a:solidFill>
                  <a:srgbClr val="FFFAEB"/>
                </a:solidFill>
                <a:latin typeface="Radley Italics"/>
              </a:rPr>
              <a:t>Timer Calculation</a:t>
            </a:r>
          </a:p>
        </p:txBody>
      </p:sp>
      <p:sp>
        <p:nvSpPr>
          <p:cNvPr name="TextBox 22" id="22"/>
          <p:cNvSpPr txBox="true"/>
          <p:nvPr/>
        </p:nvSpPr>
        <p:spPr>
          <a:xfrm rot="0">
            <a:off x="2547623" y="5358587"/>
            <a:ext cx="3786087" cy="332740"/>
          </a:xfrm>
          <a:prstGeom prst="rect">
            <a:avLst/>
          </a:prstGeom>
        </p:spPr>
        <p:txBody>
          <a:bodyPr anchor="t" rtlCol="false" tIns="0" lIns="0" bIns="0" rIns="0">
            <a:spAutoFit/>
          </a:bodyPr>
          <a:lstStyle/>
          <a:p>
            <a:pPr>
              <a:lnSpc>
                <a:spcPts val="2599"/>
              </a:lnSpc>
            </a:pPr>
            <a:r>
              <a:rPr lang="en-US" sz="2599">
                <a:solidFill>
                  <a:srgbClr val="FFFAEB"/>
                </a:solidFill>
                <a:latin typeface="Radley Italics"/>
              </a:rPr>
              <a:t>Position Calculator</a:t>
            </a:r>
          </a:p>
        </p:txBody>
      </p:sp>
      <p:sp>
        <p:nvSpPr>
          <p:cNvPr name="TextBox 23" id="23"/>
          <p:cNvSpPr txBox="true"/>
          <p:nvPr/>
        </p:nvSpPr>
        <p:spPr>
          <a:xfrm rot="0">
            <a:off x="2547623" y="9571401"/>
            <a:ext cx="3786087" cy="332740"/>
          </a:xfrm>
          <a:prstGeom prst="rect">
            <a:avLst/>
          </a:prstGeom>
        </p:spPr>
        <p:txBody>
          <a:bodyPr anchor="t" rtlCol="false" tIns="0" lIns="0" bIns="0" rIns="0">
            <a:spAutoFit/>
          </a:bodyPr>
          <a:lstStyle/>
          <a:p>
            <a:pPr>
              <a:lnSpc>
                <a:spcPts val="2599"/>
              </a:lnSpc>
            </a:pPr>
            <a:r>
              <a:rPr lang="en-US" sz="2599">
                <a:solidFill>
                  <a:srgbClr val="FFFAEB"/>
                </a:solidFill>
                <a:latin typeface="Radley Italics"/>
              </a:rPr>
              <a:t>Interval Timer</a:t>
            </a:r>
          </a:p>
        </p:txBody>
      </p:sp>
      <p:sp>
        <p:nvSpPr>
          <p:cNvPr name="TextBox 24" id="24"/>
          <p:cNvSpPr txBox="true"/>
          <p:nvPr/>
        </p:nvSpPr>
        <p:spPr>
          <a:xfrm rot="0">
            <a:off x="1008787" y="6250636"/>
            <a:ext cx="6093456" cy="790575"/>
          </a:xfrm>
          <a:prstGeom prst="rect">
            <a:avLst/>
          </a:prstGeom>
        </p:spPr>
        <p:txBody>
          <a:bodyPr anchor="t" rtlCol="false" tIns="0" lIns="0" bIns="0" rIns="0">
            <a:spAutoFit/>
          </a:bodyPr>
          <a:lstStyle/>
          <a:p>
            <a:pPr>
              <a:lnSpc>
                <a:spcPts val="3000"/>
              </a:lnSpc>
            </a:pPr>
            <a:r>
              <a:rPr lang="en-US" sz="3000">
                <a:solidFill>
                  <a:srgbClr val="231F20"/>
                </a:solidFill>
                <a:latin typeface="DM Sans Italics"/>
              </a:rPr>
              <a:t>Along with the timers for each areas.</a:t>
            </a:r>
          </a:p>
        </p:txBody>
      </p:sp>
      <p:sp>
        <p:nvSpPr>
          <p:cNvPr name="TextBox 25" id="25"/>
          <p:cNvSpPr txBox="true"/>
          <p:nvPr/>
        </p:nvSpPr>
        <p:spPr>
          <a:xfrm rot="0">
            <a:off x="8298557" y="8436885"/>
            <a:ext cx="8979675" cy="790575"/>
          </a:xfrm>
          <a:prstGeom prst="rect">
            <a:avLst/>
          </a:prstGeom>
        </p:spPr>
        <p:txBody>
          <a:bodyPr anchor="t" rtlCol="false" tIns="0" lIns="0" bIns="0" rIns="0">
            <a:spAutoFit/>
          </a:bodyPr>
          <a:lstStyle/>
          <a:p>
            <a:pPr>
              <a:lnSpc>
                <a:spcPts val="3000"/>
              </a:lnSpc>
            </a:pPr>
            <a:r>
              <a:rPr lang="en-US" sz="3000">
                <a:solidFill>
                  <a:srgbClr val="231F20"/>
                </a:solidFill>
                <a:latin typeface="DM Sans Italics"/>
              </a:rPr>
              <a:t>Since we don’t want XY position of  each second but at user defined interval.</a:t>
            </a:r>
          </a:p>
        </p:txBody>
      </p:sp>
      <p:sp>
        <p:nvSpPr>
          <p:cNvPr name="Freeform 26" id="26"/>
          <p:cNvSpPr/>
          <p:nvPr/>
        </p:nvSpPr>
        <p:spPr>
          <a:xfrm flipH="false" flipV="false" rot="10168819">
            <a:off x="5616528" y="5485003"/>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7" id="27"/>
          <p:cNvSpPr/>
          <p:nvPr/>
        </p:nvSpPr>
        <p:spPr>
          <a:xfrm flipH="true" flipV="false" rot="-10329588">
            <a:off x="6593399" y="1244231"/>
            <a:ext cx="1776375" cy="501826"/>
          </a:xfrm>
          <a:custGeom>
            <a:avLst/>
            <a:gdLst/>
            <a:ahLst/>
            <a:cxnLst/>
            <a:rect r="r" b="b" t="t" l="l"/>
            <a:pathLst>
              <a:path h="501826" w="1776375">
                <a:moveTo>
                  <a:pt x="1776374" y="0"/>
                </a:moveTo>
                <a:lnTo>
                  <a:pt x="0" y="0"/>
                </a:lnTo>
                <a:lnTo>
                  <a:pt x="0" y="501826"/>
                </a:lnTo>
                <a:lnTo>
                  <a:pt x="1776374" y="501826"/>
                </a:lnTo>
                <a:lnTo>
                  <a:pt x="1776374"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TextBox 28" id="28"/>
          <p:cNvSpPr txBox="true"/>
          <p:nvPr/>
        </p:nvSpPr>
        <p:spPr>
          <a:xfrm rot="0">
            <a:off x="7384445" y="1922020"/>
            <a:ext cx="8689245" cy="762000"/>
          </a:xfrm>
          <a:prstGeom prst="rect">
            <a:avLst/>
          </a:prstGeom>
        </p:spPr>
        <p:txBody>
          <a:bodyPr anchor="t" rtlCol="false" tIns="0" lIns="0" bIns="0" rIns="0">
            <a:spAutoFit/>
          </a:bodyPr>
          <a:lstStyle/>
          <a:p>
            <a:pPr>
              <a:lnSpc>
                <a:spcPts val="2999"/>
              </a:lnSpc>
            </a:pPr>
            <a:r>
              <a:rPr lang="en-US" sz="2999">
                <a:solidFill>
                  <a:srgbClr val="231F20"/>
                </a:solidFill>
                <a:latin typeface="DM Sans Italics"/>
              </a:rPr>
              <a:t>To check if the object is at left-middle-right or top-center-bottom and set counter for it.</a:t>
            </a:r>
          </a:p>
        </p:txBody>
      </p:sp>
      <p:sp>
        <p:nvSpPr>
          <p:cNvPr name="Freeform 29" id="29"/>
          <p:cNvSpPr/>
          <p:nvPr/>
        </p:nvSpPr>
        <p:spPr>
          <a:xfrm flipH="true" flipV="false" rot="-10329588">
            <a:off x="7746861" y="7768621"/>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TextBox 30" id="30"/>
          <p:cNvSpPr txBox="true"/>
          <p:nvPr/>
        </p:nvSpPr>
        <p:spPr>
          <a:xfrm rot="0">
            <a:off x="1290989" y="274619"/>
            <a:ext cx="10085442" cy="1047750"/>
          </a:xfrm>
          <a:prstGeom prst="rect">
            <a:avLst/>
          </a:prstGeom>
        </p:spPr>
        <p:txBody>
          <a:bodyPr anchor="t" rtlCol="false" tIns="0" lIns="0" bIns="0" rIns="0">
            <a:spAutoFit/>
          </a:bodyPr>
          <a:lstStyle/>
          <a:p>
            <a:pPr algn="ctr">
              <a:lnSpc>
                <a:spcPts val="8399"/>
              </a:lnSpc>
            </a:pPr>
            <a:r>
              <a:rPr lang="en-US" sz="6999">
                <a:solidFill>
                  <a:srgbClr val="000000"/>
                </a:solidFill>
                <a:latin typeface="Radley Italics"/>
              </a:rPr>
              <a:t>Logic and Control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EC384"/>
        </a:solidFill>
      </p:bgPr>
    </p:bg>
    <p:spTree>
      <p:nvGrpSpPr>
        <p:cNvPr id="1" name=""/>
        <p:cNvGrpSpPr/>
        <p:nvPr/>
      </p:nvGrpSpPr>
      <p:grpSpPr>
        <a:xfrm>
          <a:off x="0" y="0"/>
          <a:ext cx="0" cy="0"/>
          <a:chOff x="0" y="0"/>
          <a:chExt cx="0" cy="0"/>
        </a:xfrm>
      </p:grpSpPr>
      <p:sp>
        <p:nvSpPr>
          <p:cNvPr name="Freeform 2" id="2"/>
          <p:cNvSpPr/>
          <p:nvPr/>
        </p:nvSpPr>
        <p:spPr>
          <a:xfrm flipH="false" flipV="false" rot="0">
            <a:off x="40079" y="8965573"/>
            <a:ext cx="1250910" cy="1737376"/>
          </a:xfrm>
          <a:custGeom>
            <a:avLst/>
            <a:gdLst/>
            <a:ahLst/>
            <a:cxnLst/>
            <a:rect r="r" b="b" t="t" l="l"/>
            <a:pathLst>
              <a:path h="1737376" w="1250910">
                <a:moveTo>
                  <a:pt x="0" y="0"/>
                </a:moveTo>
                <a:lnTo>
                  <a:pt x="1250910" y="0"/>
                </a:lnTo>
                <a:lnTo>
                  <a:pt x="1250910" y="1737376"/>
                </a:lnTo>
                <a:lnTo>
                  <a:pt x="0" y="1737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079" y="8915374"/>
            <a:ext cx="1333222" cy="1837775"/>
          </a:xfrm>
          <a:custGeom>
            <a:avLst/>
            <a:gdLst/>
            <a:ahLst/>
            <a:cxnLst/>
            <a:rect r="r" b="b" t="t" l="l"/>
            <a:pathLst>
              <a:path h="1837775" w="1333222">
                <a:moveTo>
                  <a:pt x="0" y="0"/>
                </a:moveTo>
                <a:lnTo>
                  <a:pt x="1333222" y="0"/>
                </a:lnTo>
                <a:lnTo>
                  <a:pt x="1333222" y="1837775"/>
                </a:lnTo>
                <a:lnTo>
                  <a:pt x="0" y="1837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78585" y="7173273"/>
            <a:ext cx="1327710" cy="1597900"/>
          </a:xfrm>
          <a:custGeom>
            <a:avLst/>
            <a:gdLst/>
            <a:ahLst/>
            <a:cxnLst/>
            <a:rect r="r" b="b" t="t" l="l"/>
            <a:pathLst>
              <a:path h="1597900" w="1327710">
                <a:moveTo>
                  <a:pt x="0" y="0"/>
                </a:moveTo>
                <a:lnTo>
                  <a:pt x="1327710" y="0"/>
                </a:lnTo>
                <a:lnTo>
                  <a:pt x="1327710" y="1597900"/>
                </a:lnTo>
                <a:lnTo>
                  <a:pt x="0" y="1597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661839" y="7143922"/>
            <a:ext cx="1431981" cy="1627251"/>
          </a:xfrm>
          <a:custGeom>
            <a:avLst/>
            <a:gdLst/>
            <a:ahLst/>
            <a:cxnLst/>
            <a:rect r="r" b="b" t="t" l="l"/>
            <a:pathLst>
              <a:path h="1627251" w="1431981">
                <a:moveTo>
                  <a:pt x="0" y="0"/>
                </a:moveTo>
                <a:lnTo>
                  <a:pt x="1431980" y="0"/>
                </a:lnTo>
                <a:lnTo>
                  <a:pt x="1431980" y="1627251"/>
                </a:lnTo>
                <a:lnTo>
                  <a:pt x="0" y="1627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634453" y="8965573"/>
            <a:ext cx="1117748" cy="1560308"/>
          </a:xfrm>
          <a:custGeom>
            <a:avLst/>
            <a:gdLst/>
            <a:ahLst/>
            <a:cxnLst/>
            <a:rect r="r" b="b" t="t" l="l"/>
            <a:pathLst>
              <a:path h="1560308" w="1117748">
                <a:moveTo>
                  <a:pt x="0" y="0"/>
                </a:moveTo>
                <a:lnTo>
                  <a:pt x="1117747" y="0"/>
                </a:lnTo>
                <a:lnTo>
                  <a:pt x="1117747" y="1560308"/>
                </a:lnTo>
                <a:lnTo>
                  <a:pt x="0" y="15603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850353" y="5146340"/>
            <a:ext cx="1713587" cy="1483032"/>
          </a:xfrm>
          <a:custGeom>
            <a:avLst/>
            <a:gdLst/>
            <a:ahLst/>
            <a:cxnLst/>
            <a:rect r="r" b="b" t="t" l="l"/>
            <a:pathLst>
              <a:path h="1483032" w="1713587">
                <a:moveTo>
                  <a:pt x="0" y="0"/>
                </a:moveTo>
                <a:lnTo>
                  <a:pt x="1713588" y="0"/>
                </a:lnTo>
                <a:lnTo>
                  <a:pt x="1713588" y="1483032"/>
                </a:lnTo>
                <a:lnTo>
                  <a:pt x="0" y="14830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7032994" y="4464405"/>
            <a:ext cx="1373301" cy="1560570"/>
          </a:xfrm>
          <a:custGeom>
            <a:avLst/>
            <a:gdLst/>
            <a:ahLst/>
            <a:cxnLst/>
            <a:rect r="r" b="b" t="t" l="l"/>
            <a:pathLst>
              <a:path h="1560570" w="1373301">
                <a:moveTo>
                  <a:pt x="0" y="0"/>
                </a:moveTo>
                <a:lnTo>
                  <a:pt x="1373301" y="0"/>
                </a:lnTo>
                <a:lnTo>
                  <a:pt x="1373301" y="1560569"/>
                </a:lnTo>
                <a:lnTo>
                  <a:pt x="0" y="15605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876610" y="328237"/>
            <a:ext cx="1304134" cy="1400926"/>
          </a:xfrm>
          <a:custGeom>
            <a:avLst/>
            <a:gdLst/>
            <a:ahLst/>
            <a:cxnLst/>
            <a:rect r="r" b="b" t="t" l="l"/>
            <a:pathLst>
              <a:path h="1400926" w="1304134">
                <a:moveTo>
                  <a:pt x="0" y="0"/>
                </a:moveTo>
                <a:lnTo>
                  <a:pt x="1304135" y="0"/>
                </a:lnTo>
                <a:lnTo>
                  <a:pt x="1304135" y="1400926"/>
                </a:lnTo>
                <a:lnTo>
                  <a:pt x="0" y="14009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2776707" y="99334"/>
            <a:ext cx="1501730" cy="1417087"/>
          </a:xfrm>
          <a:custGeom>
            <a:avLst/>
            <a:gdLst/>
            <a:ahLst/>
            <a:cxnLst/>
            <a:rect r="r" b="b" t="t" l="l"/>
            <a:pathLst>
              <a:path h="1417087" w="1501730">
                <a:moveTo>
                  <a:pt x="0" y="0"/>
                </a:moveTo>
                <a:lnTo>
                  <a:pt x="1501730" y="0"/>
                </a:lnTo>
                <a:lnTo>
                  <a:pt x="1501730" y="1417087"/>
                </a:lnTo>
                <a:lnTo>
                  <a:pt x="0" y="141708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8142963" y="664019"/>
            <a:ext cx="1564184" cy="1527212"/>
          </a:xfrm>
          <a:custGeom>
            <a:avLst/>
            <a:gdLst/>
            <a:ahLst/>
            <a:cxnLst/>
            <a:rect r="r" b="b" t="t" l="l"/>
            <a:pathLst>
              <a:path h="1527212" w="1564184">
                <a:moveTo>
                  <a:pt x="0" y="0"/>
                </a:moveTo>
                <a:lnTo>
                  <a:pt x="1564184" y="0"/>
                </a:lnTo>
                <a:lnTo>
                  <a:pt x="1564184" y="1527212"/>
                </a:lnTo>
                <a:lnTo>
                  <a:pt x="0" y="152721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4989029" y="-188383"/>
            <a:ext cx="1614915" cy="1704804"/>
          </a:xfrm>
          <a:custGeom>
            <a:avLst/>
            <a:gdLst/>
            <a:ahLst/>
            <a:cxnLst/>
            <a:rect r="r" b="b" t="t" l="l"/>
            <a:pathLst>
              <a:path h="1704804" w="1614915">
                <a:moveTo>
                  <a:pt x="0" y="0"/>
                </a:moveTo>
                <a:lnTo>
                  <a:pt x="1614915" y="0"/>
                </a:lnTo>
                <a:lnTo>
                  <a:pt x="1614915" y="1704804"/>
                </a:lnTo>
                <a:lnTo>
                  <a:pt x="0" y="170480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40079" y="0"/>
            <a:ext cx="1428193" cy="1516421"/>
          </a:xfrm>
          <a:custGeom>
            <a:avLst/>
            <a:gdLst/>
            <a:ahLst/>
            <a:cxnLst/>
            <a:rect r="r" b="b" t="t" l="l"/>
            <a:pathLst>
              <a:path h="1516421" w="1428193">
                <a:moveTo>
                  <a:pt x="0" y="0"/>
                </a:moveTo>
                <a:lnTo>
                  <a:pt x="1428193" y="0"/>
                </a:lnTo>
                <a:lnTo>
                  <a:pt x="1428193" y="1516421"/>
                </a:lnTo>
                <a:lnTo>
                  <a:pt x="0" y="151642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5445262" y="9109999"/>
            <a:ext cx="1686068" cy="1643150"/>
          </a:xfrm>
          <a:custGeom>
            <a:avLst/>
            <a:gdLst/>
            <a:ahLst/>
            <a:cxnLst/>
            <a:rect r="r" b="b" t="t" l="l"/>
            <a:pathLst>
              <a:path h="1643150" w="1686068">
                <a:moveTo>
                  <a:pt x="0" y="0"/>
                </a:moveTo>
                <a:lnTo>
                  <a:pt x="1686068" y="0"/>
                </a:lnTo>
                <a:lnTo>
                  <a:pt x="1686068" y="1643150"/>
                </a:lnTo>
                <a:lnTo>
                  <a:pt x="0" y="164315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99375" y="3599473"/>
            <a:ext cx="1308406" cy="1729863"/>
          </a:xfrm>
          <a:custGeom>
            <a:avLst/>
            <a:gdLst/>
            <a:ahLst/>
            <a:cxnLst/>
            <a:rect r="r" b="b" t="t" l="l"/>
            <a:pathLst>
              <a:path h="1729863" w="1308406">
                <a:moveTo>
                  <a:pt x="0" y="0"/>
                </a:moveTo>
                <a:lnTo>
                  <a:pt x="1308406" y="0"/>
                </a:lnTo>
                <a:lnTo>
                  <a:pt x="1308406" y="1729864"/>
                </a:lnTo>
                <a:lnTo>
                  <a:pt x="0" y="17298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2293327">
            <a:off x="11293514" y="9068673"/>
            <a:ext cx="1472996" cy="1475679"/>
          </a:xfrm>
          <a:custGeom>
            <a:avLst/>
            <a:gdLst/>
            <a:ahLst/>
            <a:cxnLst/>
            <a:rect r="r" b="b" t="t" l="l"/>
            <a:pathLst>
              <a:path h="1475679" w="1472996">
                <a:moveTo>
                  <a:pt x="0" y="0"/>
                </a:moveTo>
                <a:lnTo>
                  <a:pt x="1472996" y="0"/>
                </a:lnTo>
                <a:lnTo>
                  <a:pt x="1472996" y="1475679"/>
                </a:lnTo>
                <a:lnTo>
                  <a:pt x="0" y="147567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5796486" y="9109999"/>
            <a:ext cx="1570336" cy="1777129"/>
          </a:xfrm>
          <a:custGeom>
            <a:avLst/>
            <a:gdLst/>
            <a:ahLst/>
            <a:cxnLst/>
            <a:rect r="r" b="b" t="t" l="l"/>
            <a:pathLst>
              <a:path h="1777129" w="1570336">
                <a:moveTo>
                  <a:pt x="0" y="0"/>
                </a:moveTo>
                <a:lnTo>
                  <a:pt x="1570336" y="0"/>
                </a:lnTo>
                <a:lnTo>
                  <a:pt x="1570336" y="1777128"/>
                </a:lnTo>
                <a:lnTo>
                  <a:pt x="0" y="177712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053003" y="1516421"/>
            <a:ext cx="7324826" cy="4647153"/>
          </a:xfrm>
          <a:custGeom>
            <a:avLst/>
            <a:gdLst/>
            <a:ahLst/>
            <a:cxnLst/>
            <a:rect r="r" b="b" t="t" l="l"/>
            <a:pathLst>
              <a:path h="4647153" w="7324826">
                <a:moveTo>
                  <a:pt x="0" y="0"/>
                </a:moveTo>
                <a:lnTo>
                  <a:pt x="7324826" y="0"/>
                </a:lnTo>
                <a:lnTo>
                  <a:pt x="7324826" y="4647153"/>
                </a:lnTo>
                <a:lnTo>
                  <a:pt x="0" y="4647153"/>
                </a:lnTo>
                <a:lnTo>
                  <a:pt x="0" y="0"/>
                </a:lnTo>
                <a:close/>
              </a:path>
            </a:pathLst>
          </a:custGeom>
          <a:blipFill>
            <a:blip r:embed="rId34"/>
            <a:stretch>
              <a:fillRect l="0" t="0" r="-9609" b="-6787"/>
            </a:stretch>
          </a:blipFill>
        </p:spPr>
      </p:sp>
      <p:sp>
        <p:nvSpPr>
          <p:cNvPr name="Freeform 19" id="19"/>
          <p:cNvSpPr/>
          <p:nvPr/>
        </p:nvSpPr>
        <p:spPr>
          <a:xfrm flipH="false" flipV="false" rot="0">
            <a:off x="9350212" y="1516421"/>
            <a:ext cx="7909088" cy="4647153"/>
          </a:xfrm>
          <a:custGeom>
            <a:avLst/>
            <a:gdLst/>
            <a:ahLst/>
            <a:cxnLst/>
            <a:rect r="r" b="b" t="t" l="l"/>
            <a:pathLst>
              <a:path h="4647153" w="7909088">
                <a:moveTo>
                  <a:pt x="0" y="0"/>
                </a:moveTo>
                <a:lnTo>
                  <a:pt x="7909088" y="0"/>
                </a:lnTo>
                <a:lnTo>
                  <a:pt x="7909088" y="4647153"/>
                </a:lnTo>
                <a:lnTo>
                  <a:pt x="0" y="4647153"/>
                </a:lnTo>
                <a:lnTo>
                  <a:pt x="0" y="0"/>
                </a:lnTo>
                <a:close/>
              </a:path>
            </a:pathLst>
          </a:custGeom>
          <a:blipFill>
            <a:blip r:embed="rId35"/>
            <a:stretch>
              <a:fillRect l="0" t="0" r="-8663" b="0"/>
            </a:stretch>
          </a:blipFill>
        </p:spPr>
      </p:sp>
      <p:sp>
        <p:nvSpPr>
          <p:cNvPr name="TextBox 20" id="20"/>
          <p:cNvSpPr txBox="true"/>
          <p:nvPr/>
        </p:nvSpPr>
        <p:spPr>
          <a:xfrm rot="0">
            <a:off x="1053003" y="6829597"/>
            <a:ext cx="7872052" cy="1876425"/>
          </a:xfrm>
          <a:prstGeom prst="rect">
            <a:avLst/>
          </a:prstGeom>
        </p:spPr>
        <p:txBody>
          <a:bodyPr anchor="t" rtlCol="false" tIns="0" lIns="0" bIns="0" rIns="0">
            <a:spAutoFit/>
          </a:bodyPr>
          <a:lstStyle/>
          <a:p>
            <a:pPr>
              <a:lnSpc>
                <a:spcPts val="2999"/>
              </a:lnSpc>
            </a:pPr>
            <a:r>
              <a:rPr lang="en-US" sz="2999">
                <a:solidFill>
                  <a:srgbClr val="231F20"/>
                </a:solidFill>
                <a:latin typeface="DM Sans Italics"/>
              </a:rPr>
              <a:t>At least 1 object and up to 3 objects can be tracked.</a:t>
            </a:r>
          </a:p>
          <a:p>
            <a:pPr>
              <a:lnSpc>
                <a:spcPts val="2999"/>
              </a:lnSpc>
            </a:pPr>
          </a:p>
          <a:p>
            <a:pPr>
              <a:lnSpc>
                <a:spcPts val="2999"/>
              </a:lnSpc>
            </a:pPr>
            <a:r>
              <a:rPr lang="en-US" sz="2999">
                <a:solidFill>
                  <a:srgbClr val="231F20"/>
                </a:solidFill>
                <a:latin typeface="DM Sans Italics"/>
              </a:rPr>
              <a:t>If object exists or selected in ROI selection then only append the data.</a:t>
            </a:r>
          </a:p>
        </p:txBody>
      </p:sp>
      <p:sp>
        <p:nvSpPr>
          <p:cNvPr name="TextBox 21" id="21"/>
          <p:cNvSpPr txBox="true"/>
          <p:nvPr/>
        </p:nvSpPr>
        <p:spPr>
          <a:xfrm rot="0">
            <a:off x="9795844" y="7201072"/>
            <a:ext cx="7463456" cy="1133475"/>
          </a:xfrm>
          <a:prstGeom prst="rect">
            <a:avLst/>
          </a:prstGeom>
        </p:spPr>
        <p:txBody>
          <a:bodyPr anchor="t" rtlCol="false" tIns="0" lIns="0" bIns="0" rIns="0">
            <a:spAutoFit/>
          </a:bodyPr>
          <a:lstStyle/>
          <a:p>
            <a:pPr>
              <a:lnSpc>
                <a:spcPts val="2999"/>
              </a:lnSpc>
            </a:pPr>
            <a:r>
              <a:rPr lang="en-US" sz="2999">
                <a:solidFill>
                  <a:srgbClr val="231F20"/>
                </a:solidFill>
                <a:latin typeface="DM Sans Italics"/>
              </a:rPr>
              <a:t>If single or multiple object exists then show timers and counters and path tracker for that object/objects.</a:t>
            </a:r>
          </a:p>
        </p:txBody>
      </p:sp>
      <p:sp>
        <p:nvSpPr>
          <p:cNvPr name="TextBox 22" id="22"/>
          <p:cNvSpPr txBox="true"/>
          <p:nvPr/>
        </p:nvSpPr>
        <p:spPr>
          <a:xfrm rot="0">
            <a:off x="11164251" y="6296632"/>
            <a:ext cx="4281011" cy="332740"/>
          </a:xfrm>
          <a:prstGeom prst="rect">
            <a:avLst/>
          </a:prstGeom>
        </p:spPr>
        <p:txBody>
          <a:bodyPr anchor="t" rtlCol="false" tIns="0" lIns="0" bIns="0" rIns="0">
            <a:spAutoFit/>
          </a:bodyPr>
          <a:lstStyle/>
          <a:p>
            <a:pPr>
              <a:lnSpc>
                <a:spcPts val="2599"/>
              </a:lnSpc>
            </a:pPr>
            <a:r>
              <a:rPr lang="en-US" sz="2599">
                <a:solidFill>
                  <a:srgbClr val="FFFAEB"/>
                </a:solidFill>
                <a:latin typeface="Radley Italics"/>
              </a:rPr>
              <a:t>Counters and Timers Visibility</a:t>
            </a:r>
          </a:p>
        </p:txBody>
      </p:sp>
      <p:sp>
        <p:nvSpPr>
          <p:cNvPr name="TextBox 23" id="23"/>
          <p:cNvSpPr txBox="true"/>
          <p:nvPr/>
        </p:nvSpPr>
        <p:spPr>
          <a:xfrm rot="0">
            <a:off x="3752200" y="6296632"/>
            <a:ext cx="2367915" cy="332740"/>
          </a:xfrm>
          <a:prstGeom prst="rect">
            <a:avLst/>
          </a:prstGeom>
        </p:spPr>
        <p:txBody>
          <a:bodyPr anchor="t" rtlCol="false" tIns="0" lIns="0" bIns="0" rIns="0">
            <a:spAutoFit/>
          </a:bodyPr>
          <a:lstStyle/>
          <a:p>
            <a:pPr>
              <a:lnSpc>
                <a:spcPts val="2599"/>
              </a:lnSpc>
            </a:pPr>
            <a:r>
              <a:rPr lang="en-US" sz="2599">
                <a:solidFill>
                  <a:srgbClr val="FFFAEB"/>
                </a:solidFill>
                <a:latin typeface="Radley Italics"/>
              </a:rPr>
              <a:t>Append the Data</a:t>
            </a:r>
          </a:p>
        </p:txBody>
      </p:sp>
      <p:sp>
        <p:nvSpPr>
          <p:cNvPr name="TextBox 24" id="24"/>
          <p:cNvSpPr txBox="true"/>
          <p:nvPr/>
        </p:nvSpPr>
        <p:spPr>
          <a:xfrm rot="0">
            <a:off x="1290989" y="274619"/>
            <a:ext cx="10085442" cy="1047750"/>
          </a:xfrm>
          <a:prstGeom prst="rect">
            <a:avLst/>
          </a:prstGeom>
        </p:spPr>
        <p:txBody>
          <a:bodyPr anchor="t" rtlCol="false" tIns="0" lIns="0" bIns="0" rIns="0">
            <a:spAutoFit/>
          </a:bodyPr>
          <a:lstStyle/>
          <a:p>
            <a:pPr algn="ctr">
              <a:lnSpc>
                <a:spcPts val="8399"/>
              </a:lnSpc>
            </a:pPr>
            <a:r>
              <a:rPr lang="en-US" sz="6999">
                <a:solidFill>
                  <a:srgbClr val="000000"/>
                </a:solidFill>
                <a:latin typeface="Radley Italics"/>
              </a:rPr>
              <a:t>Logic and Control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3D2D5"/>
        </a:solidFill>
      </p:bgPr>
    </p:bg>
    <p:spTree>
      <p:nvGrpSpPr>
        <p:cNvPr id="1" name=""/>
        <p:cNvGrpSpPr/>
        <p:nvPr/>
      </p:nvGrpSpPr>
      <p:grpSpPr>
        <a:xfrm>
          <a:off x="0" y="0"/>
          <a:ext cx="0" cy="0"/>
          <a:chOff x="0" y="0"/>
          <a:chExt cx="0" cy="0"/>
        </a:xfrm>
      </p:grpSpPr>
      <p:sp>
        <p:nvSpPr>
          <p:cNvPr name="Freeform 2" id="2"/>
          <p:cNvSpPr/>
          <p:nvPr/>
        </p:nvSpPr>
        <p:spPr>
          <a:xfrm flipH="false" flipV="false" rot="4230650">
            <a:off x="-839465" y="-3243749"/>
            <a:ext cx="5625400" cy="8120657"/>
          </a:xfrm>
          <a:custGeom>
            <a:avLst/>
            <a:gdLst/>
            <a:ahLst/>
            <a:cxnLst/>
            <a:rect r="r" b="b" t="t" l="l"/>
            <a:pathLst>
              <a:path h="8120657" w="5625400">
                <a:moveTo>
                  <a:pt x="0" y="0"/>
                </a:moveTo>
                <a:lnTo>
                  <a:pt x="5625401" y="0"/>
                </a:lnTo>
                <a:lnTo>
                  <a:pt x="5625401" y="8120657"/>
                </a:lnTo>
                <a:lnTo>
                  <a:pt x="0" y="8120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95576" y="3973265"/>
            <a:ext cx="6238911" cy="7508537"/>
          </a:xfrm>
          <a:custGeom>
            <a:avLst/>
            <a:gdLst/>
            <a:ahLst/>
            <a:cxnLst/>
            <a:rect r="r" b="b" t="t" l="l"/>
            <a:pathLst>
              <a:path h="7508537" w="6238911">
                <a:moveTo>
                  <a:pt x="0" y="0"/>
                </a:moveTo>
                <a:lnTo>
                  <a:pt x="6238911" y="0"/>
                </a:lnTo>
                <a:lnTo>
                  <a:pt x="6238911" y="7508536"/>
                </a:lnTo>
                <a:lnTo>
                  <a:pt x="0" y="7508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955768">
            <a:off x="-407761" y="5336269"/>
            <a:ext cx="8007022" cy="3309146"/>
          </a:xfrm>
          <a:custGeom>
            <a:avLst/>
            <a:gdLst/>
            <a:ahLst/>
            <a:cxnLst/>
            <a:rect r="r" b="b" t="t" l="l"/>
            <a:pathLst>
              <a:path h="3309146" w="8007022">
                <a:moveTo>
                  <a:pt x="0" y="0"/>
                </a:moveTo>
                <a:lnTo>
                  <a:pt x="8007022" y="0"/>
                </a:lnTo>
                <a:lnTo>
                  <a:pt x="8007022" y="3309146"/>
                </a:lnTo>
                <a:lnTo>
                  <a:pt x="0" y="3309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847448">
            <a:off x="11501731" y="-3376806"/>
            <a:ext cx="8298372" cy="8811012"/>
          </a:xfrm>
          <a:custGeom>
            <a:avLst/>
            <a:gdLst/>
            <a:ahLst/>
            <a:cxnLst/>
            <a:rect r="r" b="b" t="t" l="l"/>
            <a:pathLst>
              <a:path h="8811012" w="8298372">
                <a:moveTo>
                  <a:pt x="0" y="0"/>
                </a:moveTo>
                <a:lnTo>
                  <a:pt x="8298372" y="0"/>
                </a:lnTo>
                <a:lnTo>
                  <a:pt x="8298372" y="8811012"/>
                </a:lnTo>
                <a:lnTo>
                  <a:pt x="0" y="8811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916" y="3782567"/>
            <a:ext cx="17967548" cy="2725108"/>
          </a:xfrm>
          <a:custGeom>
            <a:avLst/>
            <a:gdLst/>
            <a:ahLst/>
            <a:cxnLst/>
            <a:rect r="r" b="b" t="t" l="l"/>
            <a:pathLst>
              <a:path h="2725108" w="17967548">
                <a:moveTo>
                  <a:pt x="0" y="0"/>
                </a:moveTo>
                <a:lnTo>
                  <a:pt x="17967548" y="0"/>
                </a:lnTo>
                <a:lnTo>
                  <a:pt x="17967548" y="2725109"/>
                </a:lnTo>
                <a:lnTo>
                  <a:pt x="0" y="2725109"/>
                </a:lnTo>
                <a:lnTo>
                  <a:pt x="0" y="0"/>
                </a:lnTo>
                <a:close/>
              </a:path>
            </a:pathLst>
          </a:custGeom>
          <a:blipFill>
            <a:blip r:embed="rId10"/>
            <a:stretch>
              <a:fillRect l="0" t="0" r="0" b="0"/>
            </a:stretch>
          </a:blipFill>
        </p:spPr>
      </p:sp>
      <p:sp>
        <p:nvSpPr>
          <p:cNvPr name="TextBox 7" id="7"/>
          <p:cNvSpPr txBox="true"/>
          <p:nvPr/>
        </p:nvSpPr>
        <p:spPr>
          <a:xfrm rot="0">
            <a:off x="1028700" y="419100"/>
            <a:ext cx="12303693" cy="1219200"/>
          </a:xfrm>
          <a:prstGeom prst="rect">
            <a:avLst/>
          </a:prstGeom>
        </p:spPr>
        <p:txBody>
          <a:bodyPr anchor="t" rtlCol="false" tIns="0" lIns="0" bIns="0" rIns="0">
            <a:spAutoFit/>
          </a:bodyPr>
          <a:lstStyle/>
          <a:p>
            <a:pPr>
              <a:lnSpc>
                <a:spcPts val="9600"/>
              </a:lnSpc>
            </a:pPr>
            <a:r>
              <a:rPr lang="en-US" sz="8000">
                <a:solidFill>
                  <a:srgbClr val="000000"/>
                </a:solidFill>
                <a:latin typeface="Radley Italics"/>
              </a:rPr>
              <a:t>Control 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3D2D5"/>
        </a:solidFill>
      </p:bgPr>
    </p:bg>
    <p:spTree>
      <p:nvGrpSpPr>
        <p:cNvPr id="1" name=""/>
        <p:cNvGrpSpPr/>
        <p:nvPr/>
      </p:nvGrpSpPr>
      <p:grpSpPr>
        <a:xfrm>
          <a:off x="0" y="0"/>
          <a:ext cx="0" cy="0"/>
          <a:chOff x="0" y="0"/>
          <a:chExt cx="0" cy="0"/>
        </a:xfrm>
      </p:grpSpPr>
      <p:sp>
        <p:nvSpPr>
          <p:cNvPr name="Freeform 2" id="2"/>
          <p:cNvSpPr/>
          <p:nvPr/>
        </p:nvSpPr>
        <p:spPr>
          <a:xfrm flipH="false" flipV="false" rot="0">
            <a:off x="1435013" y="1028700"/>
            <a:ext cx="5919241" cy="1367216"/>
          </a:xfrm>
          <a:custGeom>
            <a:avLst/>
            <a:gdLst/>
            <a:ahLst/>
            <a:cxnLst/>
            <a:rect r="r" b="b" t="t" l="l"/>
            <a:pathLst>
              <a:path h="1367216" w="5919241">
                <a:moveTo>
                  <a:pt x="0" y="0"/>
                </a:moveTo>
                <a:lnTo>
                  <a:pt x="5919240" y="0"/>
                </a:lnTo>
                <a:lnTo>
                  <a:pt x="5919240" y="1367216"/>
                </a:lnTo>
                <a:lnTo>
                  <a:pt x="0" y="1367216"/>
                </a:lnTo>
                <a:lnTo>
                  <a:pt x="0" y="0"/>
                </a:lnTo>
                <a:close/>
              </a:path>
            </a:pathLst>
          </a:custGeom>
          <a:blipFill>
            <a:blip r:embed="rId2"/>
            <a:stretch>
              <a:fillRect l="0" t="0" r="0" b="0"/>
            </a:stretch>
          </a:blipFill>
        </p:spPr>
      </p:sp>
      <p:sp>
        <p:nvSpPr>
          <p:cNvPr name="Freeform 3" id="3"/>
          <p:cNvSpPr/>
          <p:nvPr/>
        </p:nvSpPr>
        <p:spPr>
          <a:xfrm flipH="false" flipV="false" rot="0">
            <a:off x="9853806" y="872738"/>
            <a:ext cx="7405494" cy="4483795"/>
          </a:xfrm>
          <a:custGeom>
            <a:avLst/>
            <a:gdLst/>
            <a:ahLst/>
            <a:cxnLst/>
            <a:rect r="r" b="b" t="t" l="l"/>
            <a:pathLst>
              <a:path h="4483795" w="7405494">
                <a:moveTo>
                  <a:pt x="0" y="0"/>
                </a:moveTo>
                <a:lnTo>
                  <a:pt x="7405494" y="0"/>
                </a:lnTo>
                <a:lnTo>
                  <a:pt x="7405494" y="4483795"/>
                </a:lnTo>
                <a:lnTo>
                  <a:pt x="0" y="4483795"/>
                </a:lnTo>
                <a:lnTo>
                  <a:pt x="0" y="0"/>
                </a:lnTo>
                <a:close/>
              </a:path>
            </a:pathLst>
          </a:custGeom>
          <a:blipFill>
            <a:blip r:embed="rId3"/>
            <a:stretch>
              <a:fillRect l="0" t="0" r="0" b="0"/>
            </a:stretch>
          </a:blipFill>
        </p:spPr>
      </p:sp>
      <p:sp>
        <p:nvSpPr>
          <p:cNvPr name="Freeform 4" id="4"/>
          <p:cNvSpPr/>
          <p:nvPr/>
        </p:nvSpPr>
        <p:spPr>
          <a:xfrm flipH="false" flipV="false" rot="0">
            <a:off x="1435013" y="2491922"/>
            <a:ext cx="5919241" cy="2794453"/>
          </a:xfrm>
          <a:custGeom>
            <a:avLst/>
            <a:gdLst/>
            <a:ahLst/>
            <a:cxnLst/>
            <a:rect r="r" b="b" t="t" l="l"/>
            <a:pathLst>
              <a:path h="2794453" w="5919241">
                <a:moveTo>
                  <a:pt x="0" y="0"/>
                </a:moveTo>
                <a:lnTo>
                  <a:pt x="5919240" y="0"/>
                </a:lnTo>
                <a:lnTo>
                  <a:pt x="5919240" y="2794453"/>
                </a:lnTo>
                <a:lnTo>
                  <a:pt x="0" y="2794453"/>
                </a:lnTo>
                <a:lnTo>
                  <a:pt x="0" y="0"/>
                </a:lnTo>
                <a:close/>
              </a:path>
            </a:pathLst>
          </a:custGeom>
          <a:blipFill>
            <a:blip r:embed="rId4"/>
            <a:stretch>
              <a:fillRect l="0" t="0" r="0" b="0"/>
            </a:stretch>
          </a:blipFill>
        </p:spPr>
      </p:sp>
      <p:sp>
        <p:nvSpPr>
          <p:cNvPr name="Freeform 5" id="5"/>
          <p:cNvSpPr/>
          <p:nvPr/>
        </p:nvSpPr>
        <p:spPr>
          <a:xfrm flipH="false" flipV="false" rot="0">
            <a:off x="1028700" y="5567793"/>
            <a:ext cx="7532577" cy="4528789"/>
          </a:xfrm>
          <a:custGeom>
            <a:avLst/>
            <a:gdLst/>
            <a:ahLst/>
            <a:cxnLst/>
            <a:rect r="r" b="b" t="t" l="l"/>
            <a:pathLst>
              <a:path h="4528789" w="7532577">
                <a:moveTo>
                  <a:pt x="0" y="0"/>
                </a:moveTo>
                <a:lnTo>
                  <a:pt x="7532577" y="0"/>
                </a:lnTo>
                <a:lnTo>
                  <a:pt x="7532577" y="4528789"/>
                </a:lnTo>
                <a:lnTo>
                  <a:pt x="0" y="4528789"/>
                </a:lnTo>
                <a:lnTo>
                  <a:pt x="0" y="0"/>
                </a:lnTo>
                <a:close/>
              </a:path>
            </a:pathLst>
          </a:custGeom>
          <a:blipFill>
            <a:blip r:embed="rId5"/>
            <a:stretch>
              <a:fillRect l="0" t="0" r="0" b="0"/>
            </a:stretch>
          </a:blipFill>
        </p:spPr>
      </p:sp>
      <p:sp>
        <p:nvSpPr>
          <p:cNvPr name="Freeform 6" id="6"/>
          <p:cNvSpPr/>
          <p:nvPr/>
        </p:nvSpPr>
        <p:spPr>
          <a:xfrm flipH="false" flipV="false" rot="0">
            <a:off x="9853806" y="5567793"/>
            <a:ext cx="7405494" cy="4528789"/>
          </a:xfrm>
          <a:custGeom>
            <a:avLst/>
            <a:gdLst/>
            <a:ahLst/>
            <a:cxnLst/>
            <a:rect r="r" b="b" t="t" l="l"/>
            <a:pathLst>
              <a:path h="4528789" w="7405494">
                <a:moveTo>
                  <a:pt x="0" y="0"/>
                </a:moveTo>
                <a:lnTo>
                  <a:pt x="7405494" y="0"/>
                </a:lnTo>
                <a:lnTo>
                  <a:pt x="7405494" y="4528789"/>
                </a:lnTo>
                <a:lnTo>
                  <a:pt x="0" y="4528789"/>
                </a:lnTo>
                <a:lnTo>
                  <a:pt x="0" y="0"/>
                </a:lnTo>
                <a:close/>
              </a:path>
            </a:pathLst>
          </a:custGeom>
          <a:blipFill>
            <a:blip r:embed="rId6"/>
            <a:stretch>
              <a:fillRect l="0" t="0" r="0" b="0"/>
            </a:stretch>
          </a:blipFill>
        </p:spPr>
      </p:sp>
      <p:sp>
        <p:nvSpPr>
          <p:cNvPr name="Freeform 7" id="7"/>
          <p:cNvSpPr/>
          <p:nvPr/>
        </p:nvSpPr>
        <p:spPr>
          <a:xfrm flipH="true" flipV="false" rot="-10329588">
            <a:off x="7715842" y="1461395"/>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168819">
            <a:off x="7720799" y="3493505"/>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648110">
            <a:off x="232518" y="4397473"/>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10329588">
            <a:off x="7902279" y="5105620"/>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343007" y="9525"/>
            <a:ext cx="12303693" cy="1047750"/>
          </a:xfrm>
          <a:prstGeom prst="rect">
            <a:avLst/>
          </a:prstGeom>
        </p:spPr>
        <p:txBody>
          <a:bodyPr anchor="t" rtlCol="false" tIns="0" lIns="0" bIns="0" rIns="0">
            <a:spAutoFit/>
          </a:bodyPr>
          <a:lstStyle/>
          <a:p>
            <a:pPr>
              <a:lnSpc>
                <a:spcPts val="8399"/>
              </a:lnSpc>
            </a:pPr>
            <a:r>
              <a:rPr lang="en-US" sz="6999">
                <a:solidFill>
                  <a:srgbClr val="45625D"/>
                </a:solidFill>
                <a:latin typeface="Radley Italics"/>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DAFwmVZnp_Y</dc:identifier>
  <dcterms:modified xsi:type="dcterms:W3CDTF">2011-08-01T06:04:30Z</dcterms:modified>
  <cp:revision>1</cp:revision>
  <dc:title>Where every step counts</dc:title>
</cp:coreProperties>
</file>